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797675" cy="9926638"/>
  <p:embeddedFontLst>
    <p:embeddedFont>
      <p:font typeface="Arial Black" panose="020B0A04020102020204" pitchFamily="3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Quattrocento Sans" panose="020B0604020202020204" charset="0"/>
      <p:regular r:id="rId24"/>
      <p:bold r:id="rId25"/>
      <p:italic r:id="rId26"/>
      <p:boldItalic r:id="rId27"/>
    </p:embeddedFont>
    <p:embeddedFont>
      <p:font typeface="Overlock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F275E5-E79E-41F9-B5B6-645168A2BC49}">
  <a:tblStyle styleId="{76F275E5-E79E-41F9-B5B6-645168A2BC4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p1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4" name="Google Shape;3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7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2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 rot="5400000">
            <a:off x="10688637" y="1371608"/>
            <a:ext cx="5851525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 rot="5400000">
            <a:off x="3271838" y="-2184392"/>
            <a:ext cx="5851525" cy="107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12800" y="1600206"/>
            <a:ext cx="7213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8229600" y="1600206"/>
            <a:ext cx="7213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6193372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4766733" y="273057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praspublicas.sanjuan.gob.ar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4082" y="399146"/>
            <a:ext cx="1709124" cy="144493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4"/>
          <p:cNvSpPr txBox="1"/>
          <p:nvPr/>
        </p:nvSpPr>
        <p:spPr>
          <a:xfrm>
            <a:off x="-74645" y="2751978"/>
            <a:ext cx="10757847" cy="192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lang="es-ES"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s-ES" sz="36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RÉGIMEN GENERAL DE CONTRATACIONES</a:t>
            </a:r>
            <a:endParaRPr sz="2800" b="1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717076" y="5584331"/>
            <a:ext cx="10757847" cy="1364480"/>
          </a:xfrm>
          <a:prstGeom prst="rect">
            <a:avLst/>
          </a:prstGeom>
          <a:noFill/>
          <a:ln w="12700" cap="flat" cmpd="sng">
            <a:solidFill>
              <a:srgbClr val="AEABA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MINISTERIO DE ECONOMIA FINANZAS Y HACIENDA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SECRETARIA DE HACIENDA Y FINANZAS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OFICINA CENTRAL DE CONTRATACIONES</a:t>
            </a:r>
            <a:endParaRPr sz="16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3"/>
          <p:cNvSpPr/>
          <p:nvPr/>
        </p:nvSpPr>
        <p:spPr>
          <a:xfrm>
            <a:off x="206937" y="168965"/>
            <a:ext cx="10848875" cy="6520069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3"/>
          <p:cNvSpPr/>
          <p:nvPr/>
        </p:nvSpPr>
        <p:spPr>
          <a:xfrm>
            <a:off x="9844072" y="523599"/>
            <a:ext cx="1164520" cy="70338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Comisión Evaluadora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3"/>
          <p:cNvSpPr/>
          <p:nvPr/>
        </p:nvSpPr>
        <p:spPr>
          <a:xfrm>
            <a:off x="1531340" y="548639"/>
            <a:ext cx="1069145" cy="70338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UOC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3"/>
          <p:cNvSpPr/>
          <p:nvPr/>
        </p:nvSpPr>
        <p:spPr>
          <a:xfrm>
            <a:off x="2787395" y="548237"/>
            <a:ext cx="1069145" cy="70338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Oficina Contable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3"/>
          <p:cNvSpPr/>
          <p:nvPr/>
        </p:nvSpPr>
        <p:spPr>
          <a:xfrm>
            <a:off x="7629485" y="529273"/>
            <a:ext cx="1103094" cy="70338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Autoridad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Competente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3"/>
          <p:cNvSpPr/>
          <p:nvPr/>
        </p:nvSpPr>
        <p:spPr>
          <a:xfrm>
            <a:off x="6402802" y="534949"/>
            <a:ext cx="1069145" cy="70338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Jurídico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3"/>
          <p:cNvSpPr/>
          <p:nvPr/>
        </p:nvSpPr>
        <p:spPr>
          <a:xfrm>
            <a:off x="5133790" y="534948"/>
            <a:ext cx="1069145" cy="69203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Despacho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3"/>
          <p:cNvSpPr/>
          <p:nvPr/>
        </p:nvSpPr>
        <p:spPr>
          <a:xfrm>
            <a:off x="8793266" y="523599"/>
            <a:ext cx="1011634" cy="70338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Mesa apertura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3"/>
          <p:cNvSpPr/>
          <p:nvPr/>
        </p:nvSpPr>
        <p:spPr>
          <a:xfrm>
            <a:off x="1531339" y="1377190"/>
            <a:ext cx="1072033" cy="578451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Recepciona S.G aprobada por Autoridad adm.</a:t>
            </a:r>
            <a:endParaRPr sz="1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8" name="Google Shape;258;p23"/>
          <p:cNvCxnSpPr>
            <a:endCxn id="257" idx="1"/>
          </p:cNvCxnSpPr>
          <p:nvPr/>
        </p:nvCxnSpPr>
        <p:spPr>
          <a:xfrm>
            <a:off x="1318339" y="1666415"/>
            <a:ext cx="21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9" name="Google Shape;259;p23"/>
          <p:cNvSpPr/>
          <p:nvPr/>
        </p:nvSpPr>
        <p:spPr>
          <a:xfrm>
            <a:off x="1532766" y="2184330"/>
            <a:ext cx="1069145" cy="740752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Elección del procedimiento de compras (Cotización Oficial)</a:t>
            </a:r>
            <a:endParaRPr sz="1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0" name="Google Shape;260;p23"/>
          <p:cNvCxnSpPr>
            <a:stCxn id="257" idx="2"/>
          </p:cNvCxnSpPr>
          <p:nvPr/>
        </p:nvCxnSpPr>
        <p:spPr>
          <a:xfrm flipH="1">
            <a:off x="2061056" y="1955641"/>
            <a:ext cx="6300" cy="225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61" name="Google Shape;261;p23"/>
          <p:cNvSpPr/>
          <p:nvPr/>
        </p:nvSpPr>
        <p:spPr>
          <a:xfrm>
            <a:off x="1526681" y="2975531"/>
            <a:ext cx="1068794" cy="506678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Elaborar pliego Particular y ET</a:t>
            </a:r>
            <a:endParaRPr sz="1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3"/>
          <p:cNvSpPr/>
          <p:nvPr/>
        </p:nvSpPr>
        <p:spPr>
          <a:xfrm>
            <a:off x="1524510" y="3661332"/>
            <a:ext cx="1068794" cy="506678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Publicación del llamado.</a:t>
            </a:r>
            <a:endParaRPr/>
          </a:p>
        </p:txBody>
      </p:sp>
      <p:cxnSp>
        <p:nvCxnSpPr>
          <p:cNvPr id="263" name="Google Shape;263;p23"/>
          <p:cNvCxnSpPr/>
          <p:nvPr/>
        </p:nvCxnSpPr>
        <p:spPr>
          <a:xfrm flipH="1">
            <a:off x="2609528" y="3168276"/>
            <a:ext cx="6336000" cy="749700"/>
          </a:xfrm>
          <a:prstGeom prst="bentConnector3">
            <a:avLst>
              <a:gd name="adj1" fmla="val -3608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64" name="Google Shape;264;p23"/>
          <p:cNvSpPr/>
          <p:nvPr/>
        </p:nvSpPr>
        <p:spPr>
          <a:xfrm>
            <a:off x="8639044" y="4064232"/>
            <a:ext cx="1068794" cy="506678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Apertura.</a:t>
            </a:r>
            <a:endParaRPr/>
          </a:p>
        </p:txBody>
      </p:sp>
      <p:sp>
        <p:nvSpPr>
          <p:cNvPr id="265" name="Google Shape;265;p23"/>
          <p:cNvSpPr/>
          <p:nvPr/>
        </p:nvSpPr>
        <p:spPr>
          <a:xfrm>
            <a:off x="10009274" y="4618523"/>
            <a:ext cx="999318" cy="538879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Análisis de ofertas.</a:t>
            </a:r>
            <a:endParaRPr/>
          </a:p>
        </p:txBody>
      </p:sp>
      <p:cxnSp>
        <p:nvCxnSpPr>
          <p:cNvPr id="266" name="Google Shape;266;p23"/>
          <p:cNvCxnSpPr/>
          <p:nvPr/>
        </p:nvCxnSpPr>
        <p:spPr>
          <a:xfrm>
            <a:off x="9740146" y="4964753"/>
            <a:ext cx="251375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67" name="Google Shape;267;p23"/>
          <p:cNvSpPr/>
          <p:nvPr/>
        </p:nvSpPr>
        <p:spPr>
          <a:xfrm>
            <a:off x="1530856" y="5269389"/>
            <a:ext cx="1068794" cy="506678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Envía  las actuaciones.</a:t>
            </a:r>
            <a:endParaRPr/>
          </a:p>
        </p:txBody>
      </p:sp>
      <p:cxnSp>
        <p:nvCxnSpPr>
          <p:cNvPr id="268" name="Google Shape;268;p23"/>
          <p:cNvCxnSpPr>
            <a:stCxn id="265" idx="2"/>
            <a:endCxn id="267" idx="0"/>
          </p:cNvCxnSpPr>
          <p:nvPr/>
        </p:nvCxnSpPr>
        <p:spPr>
          <a:xfrm rot="5400000">
            <a:off x="6231083" y="991452"/>
            <a:ext cx="111900" cy="8443800"/>
          </a:xfrm>
          <a:prstGeom prst="bentConnector3">
            <a:avLst>
              <a:gd name="adj1" fmla="val 50038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9" name="Google Shape;269;p23"/>
          <p:cNvCxnSpPr>
            <a:endCxn id="270" idx="1"/>
          </p:cNvCxnSpPr>
          <p:nvPr/>
        </p:nvCxnSpPr>
        <p:spPr>
          <a:xfrm>
            <a:off x="2596149" y="5556558"/>
            <a:ext cx="2461200" cy="5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71" name="Google Shape;271;p23"/>
          <p:cNvCxnSpPr>
            <a:stCxn id="272" idx="3"/>
            <a:endCxn id="273" idx="0"/>
          </p:cNvCxnSpPr>
          <p:nvPr/>
        </p:nvCxnSpPr>
        <p:spPr>
          <a:xfrm flipH="1">
            <a:off x="3482856" y="5547391"/>
            <a:ext cx="5481000" cy="441300"/>
          </a:xfrm>
          <a:prstGeom prst="bentConnector4">
            <a:avLst>
              <a:gd name="adj1" fmla="val -4171"/>
              <a:gd name="adj2" fmla="val 80114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74" name="Google Shape;274;p23"/>
          <p:cNvSpPr/>
          <p:nvPr/>
        </p:nvSpPr>
        <p:spPr>
          <a:xfrm>
            <a:off x="6531674" y="2905199"/>
            <a:ext cx="1068794" cy="561518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Intervención Servicio Jurídico</a:t>
            </a:r>
            <a:endParaRPr/>
          </a:p>
        </p:txBody>
      </p:sp>
      <p:sp>
        <p:nvSpPr>
          <p:cNvPr id="275" name="Google Shape;275;p23"/>
          <p:cNvSpPr/>
          <p:nvPr/>
        </p:nvSpPr>
        <p:spPr>
          <a:xfrm>
            <a:off x="2919339" y="2926945"/>
            <a:ext cx="1053929" cy="561891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Controla  Imputación presupuestaria.</a:t>
            </a:r>
            <a:endParaRPr/>
          </a:p>
        </p:txBody>
      </p:sp>
      <p:sp>
        <p:nvSpPr>
          <p:cNvPr id="276" name="Google Shape;276;p23"/>
          <p:cNvSpPr/>
          <p:nvPr/>
        </p:nvSpPr>
        <p:spPr>
          <a:xfrm>
            <a:off x="8639044" y="4625623"/>
            <a:ext cx="1068794" cy="531786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Recepción de las ofertas.</a:t>
            </a:r>
            <a:endParaRPr/>
          </a:p>
        </p:txBody>
      </p:sp>
      <p:sp>
        <p:nvSpPr>
          <p:cNvPr id="277" name="Google Shape;277;p23"/>
          <p:cNvSpPr/>
          <p:nvPr/>
        </p:nvSpPr>
        <p:spPr>
          <a:xfrm>
            <a:off x="5210823" y="2906261"/>
            <a:ext cx="1099271" cy="561519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Acto Administrativo proyecto de resolución</a:t>
            </a:r>
            <a:endParaRPr/>
          </a:p>
        </p:txBody>
      </p:sp>
      <p:sp>
        <p:nvSpPr>
          <p:cNvPr id="272" name="Google Shape;272;p23"/>
          <p:cNvSpPr/>
          <p:nvPr/>
        </p:nvSpPr>
        <p:spPr>
          <a:xfrm>
            <a:off x="7895062" y="5281498"/>
            <a:ext cx="1068794" cy="531786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Acto Administrativo Adjudicación..</a:t>
            </a:r>
            <a:endParaRPr/>
          </a:p>
        </p:txBody>
      </p:sp>
      <p:sp>
        <p:nvSpPr>
          <p:cNvPr id="278" name="Google Shape;278;p23"/>
          <p:cNvSpPr/>
          <p:nvPr/>
        </p:nvSpPr>
        <p:spPr>
          <a:xfrm>
            <a:off x="6518932" y="5275502"/>
            <a:ext cx="1068794" cy="531786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Dictamina</a:t>
            </a:r>
            <a:endParaRPr/>
          </a:p>
        </p:txBody>
      </p:sp>
      <p:sp>
        <p:nvSpPr>
          <p:cNvPr id="279" name="Google Shape;279;p23"/>
          <p:cNvSpPr/>
          <p:nvPr/>
        </p:nvSpPr>
        <p:spPr>
          <a:xfrm>
            <a:off x="7850212" y="2918093"/>
            <a:ext cx="1068794" cy="531786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3"/>
          <p:cNvSpPr/>
          <p:nvPr/>
        </p:nvSpPr>
        <p:spPr>
          <a:xfrm>
            <a:off x="249285" y="548638"/>
            <a:ext cx="1069145" cy="70338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Área solicitante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3"/>
          <p:cNvSpPr/>
          <p:nvPr/>
        </p:nvSpPr>
        <p:spPr>
          <a:xfrm>
            <a:off x="305890" y="1364034"/>
            <a:ext cx="1012539" cy="578451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s-E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Confeccionar la solicitud del gasto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3"/>
          <p:cNvSpPr/>
          <p:nvPr/>
        </p:nvSpPr>
        <p:spPr>
          <a:xfrm>
            <a:off x="3951743" y="548236"/>
            <a:ext cx="965476" cy="70338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SAF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3"/>
          <p:cNvSpPr/>
          <p:nvPr/>
        </p:nvSpPr>
        <p:spPr>
          <a:xfrm>
            <a:off x="4121574" y="2918312"/>
            <a:ext cx="921777" cy="563978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Aprueba</a:t>
            </a:r>
            <a:endParaRPr/>
          </a:p>
        </p:txBody>
      </p:sp>
      <p:cxnSp>
        <p:nvCxnSpPr>
          <p:cNvPr id="284" name="Google Shape;284;p23"/>
          <p:cNvCxnSpPr>
            <a:stCxn id="261" idx="3"/>
          </p:cNvCxnSpPr>
          <p:nvPr/>
        </p:nvCxnSpPr>
        <p:spPr>
          <a:xfrm rot="10800000" flipH="1">
            <a:off x="2595475" y="3223170"/>
            <a:ext cx="279300" cy="5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85" name="Google Shape;285;p23"/>
          <p:cNvCxnSpPr/>
          <p:nvPr/>
        </p:nvCxnSpPr>
        <p:spPr>
          <a:xfrm rot="10800000" flipH="1">
            <a:off x="3965808" y="3196859"/>
            <a:ext cx="180879" cy="344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86" name="Google Shape;286;p23"/>
          <p:cNvCxnSpPr>
            <a:stCxn id="283" idx="3"/>
          </p:cNvCxnSpPr>
          <p:nvPr/>
        </p:nvCxnSpPr>
        <p:spPr>
          <a:xfrm rot="10800000" flipH="1">
            <a:off x="5043351" y="3197001"/>
            <a:ext cx="180900" cy="3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87" name="Google Shape;287;p23"/>
          <p:cNvCxnSpPr>
            <a:endCxn id="274" idx="1"/>
          </p:cNvCxnSpPr>
          <p:nvPr/>
        </p:nvCxnSpPr>
        <p:spPr>
          <a:xfrm rot="10800000" flipH="1">
            <a:off x="6290174" y="3185958"/>
            <a:ext cx="241500" cy="3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88" name="Google Shape;288;p23"/>
          <p:cNvCxnSpPr/>
          <p:nvPr/>
        </p:nvCxnSpPr>
        <p:spPr>
          <a:xfrm rot="10800000" flipH="1">
            <a:off x="7584103" y="3190588"/>
            <a:ext cx="241379" cy="344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89" name="Google Shape;289;p23"/>
          <p:cNvSpPr txBox="1"/>
          <p:nvPr/>
        </p:nvSpPr>
        <p:spPr>
          <a:xfrm>
            <a:off x="7887905" y="2999680"/>
            <a:ext cx="987091" cy="41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Suscribe el A. Administrativo</a:t>
            </a:r>
            <a:endParaRPr/>
          </a:p>
        </p:txBody>
      </p:sp>
      <p:cxnSp>
        <p:nvCxnSpPr>
          <p:cNvPr id="290" name="Google Shape;290;p23"/>
          <p:cNvCxnSpPr>
            <a:endCxn id="265" idx="0"/>
          </p:cNvCxnSpPr>
          <p:nvPr/>
        </p:nvCxnSpPr>
        <p:spPr>
          <a:xfrm>
            <a:off x="10461533" y="1338923"/>
            <a:ext cx="47400" cy="32796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70" name="Google Shape;270;p23"/>
          <p:cNvSpPr/>
          <p:nvPr/>
        </p:nvSpPr>
        <p:spPr>
          <a:xfrm>
            <a:off x="5057349" y="5281498"/>
            <a:ext cx="1099271" cy="561519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Acto Administrativo proyecto de resolución</a:t>
            </a:r>
            <a:endParaRPr/>
          </a:p>
        </p:txBody>
      </p:sp>
      <p:sp>
        <p:nvSpPr>
          <p:cNvPr id="273" name="Google Shape;273;p23"/>
          <p:cNvSpPr/>
          <p:nvPr/>
        </p:nvSpPr>
        <p:spPr>
          <a:xfrm>
            <a:off x="2948441" y="5988582"/>
            <a:ext cx="1068794" cy="621306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Registración de gasto (Compromiso)</a:t>
            </a:r>
            <a:endParaRPr/>
          </a:p>
        </p:txBody>
      </p:sp>
      <p:cxnSp>
        <p:nvCxnSpPr>
          <p:cNvPr id="291" name="Google Shape;291;p23"/>
          <p:cNvCxnSpPr/>
          <p:nvPr/>
        </p:nvCxnSpPr>
        <p:spPr>
          <a:xfrm rot="10800000" flipH="1">
            <a:off x="7618203" y="5543406"/>
            <a:ext cx="280425" cy="1325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2" name="Google Shape;292;p23"/>
          <p:cNvCxnSpPr/>
          <p:nvPr/>
        </p:nvCxnSpPr>
        <p:spPr>
          <a:xfrm rot="10800000" flipH="1">
            <a:off x="6209459" y="5563449"/>
            <a:ext cx="280425" cy="1325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93" name="Google Shape;293;p23"/>
          <p:cNvSpPr/>
          <p:nvPr/>
        </p:nvSpPr>
        <p:spPr>
          <a:xfrm>
            <a:off x="365455" y="5988582"/>
            <a:ext cx="1159055" cy="626865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Delegación Fiscal (CGP) controla y aprueba </a:t>
            </a:r>
            <a:endParaRPr/>
          </a:p>
        </p:txBody>
      </p:sp>
      <p:cxnSp>
        <p:nvCxnSpPr>
          <p:cNvPr id="294" name="Google Shape;294;p23"/>
          <p:cNvCxnSpPr>
            <a:stCxn id="273" idx="1"/>
            <a:endCxn id="293" idx="3"/>
          </p:cNvCxnSpPr>
          <p:nvPr/>
        </p:nvCxnSpPr>
        <p:spPr>
          <a:xfrm flipH="1">
            <a:off x="1524641" y="6299235"/>
            <a:ext cx="1423800" cy="27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5" name="Google Shape;295;p23"/>
          <p:cNvCxnSpPr>
            <a:endCxn id="264" idx="1"/>
          </p:cNvCxnSpPr>
          <p:nvPr/>
        </p:nvCxnSpPr>
        <p:spPr>
          <a:xfrm rot="10800000" flipH="1">
            <a:off x="2066044" y="4317571"/>
            <a:ext cx="6573000" cy="20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6" name="Google Shape;296;p23"/>
          <p:cNvCxnSpPr>
            <a:stCxn id="262" idx="2"/>
          </p:cNvCxnSpPr>
          <p:nvPr/>
        </p:nvCxnSpPr>
        <p:spPr>
          <a:xfrm flipH="1">
            <a:off x="2055607" y="4168010"/>
            <a:ext cx="3300" cy="190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97" name="Google Shape;297;p23"/>
          <p:cNvSpPr txBox="1"/>
          <p:nvPr/>
        </p:nvSpPr>
        <p:spPr>
          <a:xfrm>
            <a:off x="1584701" y="181670"/>
            <a:ext cx="7588740" cy="244409"/>
          </a:xfrm>
          <a:prstGeom prst="rect">
            <a:avLst/>
          </a:prstGeom>
          <a:solidFill>
            <a:srgbClr val="E36C09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Procedimiento Administrativo LP / CA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4"/>
          <p:cNvSpPr/>
          <p:nvPr/>
        </p:nvSpPr>
        <p:spPr>
          <a:xfrm>
            <a:off x="206937" y="168965"/>
            <a:ext cx="10848875" cy="6520069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3453925" y="1322356"/>
            <a:ext cx="1069145" cy="98146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UOC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4"/>
          <p:cNvSpPr/>
          <p:nvPr/>
        </p:nvSpPr>
        <p:spPr>
          <a:xfrm>
            <a:off x="4709980" y="1321954"/>
            <a:ext cx="1069145" cy="97427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Oficina Contable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4"/>
          <p:cNvSpPr/>
          <p:nvPr/>
        </p:nvSpPr>
        <p:spPr>
          <a:xfrm>
            <a:off x="3453925" y="2586515"/>
            <a:ext cx="1072033" cy="578451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Recepciona S.G aprobada por Autoridad adm.</a:t>
            </a:r>
            <a:endParaRPr sz="1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6" name="Google Shape;306;p24"/>
          <p:cNvCxnSpPr>
            <a:endCxn id="305" idx="1"/>
          </p:cNvCxnSpPr>
          <p:nvPr/>
        </p:nvCxnSpPr>
        <p:spPr>
          <a:xfrm>
            <a:off x="3240925" y="2875741"/>
            <a:ext cx="21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07" name="Google Shape;307;p24"/>
          <p:cNvSpPr/>
          <p:nvPr/>
        </p:nvSpPr>
        <p:spPr>
          <a:xfrm>
            <a:off x="3514893" y="3392062"/>
            <a:ext cx="1069145" cy="708523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Elección del procedimiento de compras (Cotización Oficial)</a:t>
            </a:r>
            <a:endParaRPr sz="1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8" name="Google Shape;308;p24"/>
          <p:cNvCxnSpPr>
            <a:endCxn id="309" idx="1"/>
          </p:cNvCxnSpPr>
          <p:nvPr/>
        </p:nvCxnSpPr>
        <p:spPr>
          <a:xfrm>
            <a:off x="5912854" y="5662810"/>
            <a:ext cx="3405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10" name="Google Shape;310;p24"/>
          <p:cNvSpPr/>
          <p:nvPr/>
        </p:nvSpPr>
        <p:spPr>
          <a:xfrm>
            <a:off x="4820399" y="4435270"/>
            <a:ext cx="1053929" cy="561891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Aprueba Imputación presupuestaria.</a:t>
            </a:r>
            <a:endParaRPr/>
          </a:p>
        </p:txBody>
      </p:sp>
      <p:sp>
        <p:nvSpPr>
          <p:cNvPr id="309" name="Google Shape;309;p24"/>
          <p:cNvSpPr/>
          <p:nvPr/>
        </p:nvSpPr>
        <p:spPr>
          <a:xfrm>
            <a:off x="6253354" y="5360841"/>
            <a:ext cx="1099271" cy="603937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Controla / Sucribe Orden de Compra</a:t>
            </a:r>
            <a:endParaRPr/>
          </a:p>
        </p:txBody>
      </p:sp>
      <p:sp>
        <p:nvSpPr>
          <p:cNvPr id="311" name="Google Shape;311;p24"/>
          <p:cNvSpPr/>
          <p:nvPr/>
        </p:nvSpPr>
        <p:spPr>
          <a:xfrm>
            <a:off x="2171870" y="1322355"/>
            <a:ext cx="1069145" cy="98146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Área solicitante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2228476" y="2574072"/>
            <a:ext cx="1012539" cy="578451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s-E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Confeccionar la solicitud del gasto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5874328" y="1321953"/>
            <a:ext cx="1373762" cy="97427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SAF /Autoridad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Competente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4843958" y="5360840"/>
            <a:ext cx="1068794" cy="603937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Registración de gasto (Orden de Compra)</a:t>
            </a:r>
            <a:endParaRPr/>
          </a:p>
        </p:txBody>
      </p:sp>
      <p:cxnSp>
        <p:nvCxnSpPr>
          <p:cNvPr id="315" name="Google Shape;315;p24"/>
          <p:cNvCxnSpPr>
            <a:endCxn id="316" idx="1"/>
          </p:cNvCxnSpPr>
          <p:nvPr/>
        </p:nvCxnSpPr>
        <p:spPr>
          <a:xfrm>
            <a:off x="7412672" y="5651346"/>
            <a:ext cx="435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16" name="Google Shape;316;p24"/>
          <p:cNvSpPr/>
          <p:nvPr/>
        </p:nvSpPr>
        <p:spPr>
          <a:xfrm>
            <a:off x="7848572" y="5337913"/>
            <a:ext cx="1159055" cy="626865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Delegación Fiscal (CGP) controla y aprueba </a:t>
            </a:r>
            <a:endParaRPr/>
          </a:p>
        </p:txBody>
      </p:sp>
      <p:sp>
        <p:nvSpPr>
          <p:cNvPr id="317" name="Google Shape;317;p24"/>
          <p:cNvSpPr txBox="1"/>
          <p:nvPr/>
        </p:nvSpPr>
        <p:spPr>
          <a:xfrm>
            <a:off x="1494201" y="320289"/>
            <a:ext cx="7706323" cy="534930"/>
          </a:xfrm>
          <a:prstGeom prst="rect">
            <a:avLst/>
          </a:prstGeom>
          <a:solidFill>
            <a:srgbClr val="E36C09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Procedimiento Administrativo Directa por Monto (Orden de Compra /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Fondo Permanente)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7459051" y="1333676"/>
            <a:ext cx="1373762" cy="97427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Delegación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Fiscal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9" name="Google Shape;319;p24"/>
          <p:cNvCxnSpPr/>
          <p:nvPr/>
        </p:nvCxnSpPr>
        <p:spPr>
          <a:xfrm>
            <a:off x="5378355" y="5040924"/>
            <a:ext cx="0" cy="29698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20" name="Google Shape;320;p24"/>
          <p:cNvSpPr/>
          <p:nvPr/>
        </p:nvSpPr>
        <p:spPr>
          <a:xfrm>
            <a:off x="3514893" y="4397574"/>
            <a:ext cx="1053929" cy="578693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Imputación presupuestaria.</a:t>
            </a:r>
            <a:endParaRPr/>
          </a:p>
        </p:txBody>
      </p:sp>
      <p:cxnSp>
        <p:nvCxnSpPr>
          <p:cNvPr id="321" name="Google Shape;321;p24"/>
          <p:cNvCxnSpPr/>
          <p:nvPr/>
        </p:nvCxnSpPr>
        <p:spPr>
          <a:xfrm>
            <a:off x="4000330" y="3140672"/>
            <a:ext cx="0" cy="25139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22" name="Google Shape;322;p24"/>
          <p:cNvCxnSpPr/>
          <p:nvPr/>
        </p:nvCxnSpPr>
        <p:spPr>
          <a:xfrm>
            <a:off x="4049465" y="4100585"/>
            <a:ext cx="0" cy="29698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23" name="Google Shape;323;p24"/>
          <p:cNvCxnSpPr/>
          <p:nvPr/>
        </p:nvCxnSpPr>
        <p:spPr>
          <a:xfrm>
            <a:off x="4584038" y="4674481"/>
            <a:ext cx="199444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5"/>
          <p:cNvSpPr/>
          <p:nvPr/>
        </p:nvSpPr>
        <p:spPr>
          <a:xfrm>
            <a:off x="5400255" y="2801183"/>
            <a:ext cx="237328" cy="59449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9E5DC"/>
          </a:solidFill>
          <a:ln w="9525" cap="flat" cmpd="sng">
            <a:solidFill>
              <a:srgbClr val="69646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5098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5"/>
          <p:cNvSpPr txBox="1"/>
          <p:nvPr/>
        </p:nvSpPr>
        <p:spPr>
          <a:xfrm>
            <a:off x="3600162" y="59299"/>
            <a:ext cx="3798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19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AUTORIZACIÓN </a:t>
            </a:r>
            <a:endParaRPr sz="19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25"/>
          <p:cNvSpPr/>
          <p:nvPr/>
        </p:nvSpPr>
        <p:spPr>
          <a:xfrm>
            <a:off x="3571587" y="2266454"/>
            <a:ext cx="3874200" cy="420600"/>
          </a:xfrm>
          <a:prstGeom prst="rect">
            <a:avLst/>
          </a:prstGeom>
          <a:solidFill>
            <a:srgbClr val="DD462F"/>
          </a:solidFill>
          <a:ln w="9525" cap="flat" cmpd="sng">
            <a:solidFill>
              <a:srgbClr val="69646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5098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AUTORIDAD COMPETENTE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5"/>
          <p:cNvSpPr txBox="1"/>
          <p:nvPr/>
        </p:nvSpPr>
        <p:spPr>
          <a:xfrm>
            <a:off x="7931101" y="1266628"/>
            <a:ext cx="4187688" cy="601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sng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sng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sng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sng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sng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sng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sng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sng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sng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sng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sng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sng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lang="es-ES" sz="16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FORMALIDADES DE LAS ACTUACIONES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s-ES" sz="16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Debe dictarse Acto Administrativo)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600" b="0" i="0" u="sng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Autorización y Aprobación </a:t>
            </a:r>
            <a:endParaRPr sz="1600" b="0" i="0" u="sng" strike="noStrike" cap="none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Arial"/>
              <a:buAutoNum type="arabicParenR"/>
            </a:pPr>
            <a:r>
              <a:rPr lang="es-ES" sz="16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 La convocatoria / llamado a potenciales oferentes.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Arial"/>
              <a:buAutoNum type="arabicParenR"/>
            </a:pPr>
            <a:r>
              <a:rPr lang="es-ES" sz="16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 Pliego Particular y Espec. Técnicas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600" b="0" i="0" u="sng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Adjudicación: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 1) Adjudicación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 2) Aprobación de contrato.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3) Declarar Desierto o Fracasado un Proceso.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4) La revocación de los Actos Administrativos.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5) Desistimiento antes de notificación de Adjudicación, razones fundadas (art.34)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6) La aplicación de Penalidades a oferentes.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25"/>
          <p:cNvSpPr/>
          <p:nvPr/>
        </p:nvSpPr>
        <p:spPr>
          <a:xfrm>
            <a:off x="3600162" y="3630025"/>
            <a:ext cx="3874200" cy="420600"/>
          </a:xfrm>
          <a:prstGeom prst="rect">
            <a:avLst/>
          </a:prstGeom>
          <a:solidFill>
            <a:srgbClr val="DD462F"/>
          </a:solidFill>
          <a:ln w="9525" cap="flat" cmpd="sng">
            <a:solidFill>
              <a:srgbClr val="69646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5098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es-E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ACTO ADMINISTRATIVO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5"/>
          <p:cNvSpPr/>
          <p:nvPr/>
        </p:nvSpPr>
        <p:spPr>
          <a:xfrm>
            <a:off x="2894175" y="6550264"/>
            <a:ext cx="5676405" cy="307736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https://compraspublicas.sanjuan.gob.ar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5"/>
          <p:cNvSpPr/>
          <p:nvPr/>
        </p:nvSpPr>
        <p:spPr>
          <a:xfrm>
            <a:off x="5400255" y="838317"/>
            <a:ext cx="261356" cy="125842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9E5DC"/>
          </a:solidFill>
          <a:ln w="9525" cap="flat" cmpd="sng">
            <a:solidFill>
              <a:srgbClr val="69646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5098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5"/>
          <p:cNvSpPr/>
          <p:nvPr/>
        </p:nvSpPr>
        <p:spPr>
          <a:xfrm>
            <a:off x="3610478" y="4707373"/>
            <a:ext cx="3874200" cy="420600"/>
          </a:xfrm>
          <a:prstGeom prst="rect">
            <a:avLst/>
          </a:prstGeom>
          <a:solidFill>
            <a:srgbClr val="DD462F"/>
          </a:solidFill>
          <a:ln w="9525" cap="flat" cmpd="sng">
            <a:solidFill>
              <a:srgbClr val="69646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5098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es-E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DECRETO / RESOLUCION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25"/>
          <p:cNvSpPr/>
          <p:nvPr/>
        </p:nvSpPr>
        <p:spPr>
          <a:xfrm>
            <a:off x="5400256" y="4109345"/>
            <a:ext cx="237328" cy="52784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9E5DC"/>
          </a:solidFill>
          <a:ln w="9525" cap="flat" cmpd="sng">
            <a:solidFill>
              <a:srgbClr val="69646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5098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25"/>
          <p:cNvSpPr txBox="1"/>
          <p:nvPr/>
        </p:nvSpPr>
        <p:spPr>
          <a:xfrm>
            <a:off x="251562" y="2016378"/>
            <a:ext cx="2822766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PREVIO</a:t>
            </a: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9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EMITIR ACTO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ADMINISTRATIVO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INTERVENCION DE ASESORIA LETRADA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(DICTAMEN CON ENCUADRE LEGAL, LEGALIDAD DEL PROCEDIMIENTO Y REVISION DE PROYECTO)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5"/>
          <p:cNvSpPr txBox="1"/>
          <p:nvPr/>
        </p:nvSpPr>
        <p:spPr>
          <a:xfrm>
            <a:off x="420818" y="5254343"/>
            <a:ext cx="2484255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Ley de procedimiento Administrativo, art. 17 inc. 5 y art. 98.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Ley de administración F. y C. Interno Art. 126.</a:t>
            </a:r>
            <a:endParaRPr/>
          </a:p>
        </p:txBody>
      </p:sp>
      <p:sp>
        <p:nvSpPr>
          <p:cNvPr id="340" name="Google Shape;340;p25"/>
          <p:cNvSpPr/>
          <p:nvPr/>
        </p:nvSpPr>
        <p:spPr>
          <a:xfrm>
            <a:off x="1497027" y="4506074"/>
            <a:ext cx="331839" cy="63146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9E5DC"/>
          </a:solidFill>
          <a:ln w="9525" cap="flat" cmpd="sng">
            <a:solidFill>
              <a:srgbClr val="69646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5098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9822" y="379399"/>
            <a:ext cx="1446245" cy="1355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6"/>
          <p:cNvSpPr txBox="1"/>
          <p:nvPr/>
        </p:nvSpPr>
        <p:spPr>
          <a:xfrm>
            <a:off x="733050" y="1324302"/>
            <a:ext cx="10725900" cy="534600"/>
          </a:xfrm>
          <a:prstGeom prst="rect">
            <a:avLst/>
          </a:prstGeom>
          <a:solidFill>
            <a:srgbClr val="E36C09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FASES DEL PROCEDIMIENTO DE CONTRATACIONES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7" name="Google Shape;347;p26"/>
          <p:cNvGrpSpPr/>
          <p:nvPr/>
        </p:nvGrpSpPr>
        <p:grpSpPr>
          <a:xfrm>
            <a:off x="788164" y="2546952"/>
            <a:ext cx="10725900" cy="3814307"/>
            <a:chOff x="0" y="213281"/>
            <a:chExt cx="10725900" cy="3814307"/>
          </a:xfrm>
        </p:grpSpPr>
        <p:sp>
          <p:nvSpPr>
            <p:cNvPr id="348" name="Google Shape;348;p26"/>
            <p:cNvSpPr/>
            <p:nvPr/>
          </p:nvSpPr>
          <p:spPr>
            <a:xfrm>
              <a:off x="0" y="590259"/>
              <a:ext cx="10725900" cy="630000"/>
            </a:xfrm>
            <a:prstGeom prst="rect">
              <a:avLst/>
            </a:prstGeom>
            <a:solidFill>
              <a:schemeClr val="lt1">
                <a:alpha val="88235"/>
              </a:schemeClr>
            </a:solidFill>
            <a:ln w="25400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6"/>
            <p:cNvSpPr/>
            <p:nvPr/>
          </p:nvSpPr>
          <p:spPr>
            <a:xfrm>
              <a:off x="2907652" y="213281"/>
              <a:ext cx="7508130" cy="918507"/>
            </a:xfrm>
            <a:prstGeom prst="roundRect">
              <a:avLst>
                <a:gd name="adj" fmla="val 16667"/>
              </a:avLst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6"/>
            <p:cNvSpPr txBox="1"/>
            <p:nvPr/>
          </p:nvSpPr>
          <p:spPr>
            <a:xfrm>
              <a:off x="2952490" y="258119"/>
              <a:ext cx="7418454" cy="828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3775" tIns="0" rIns="2837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SOLICITUD DEL GASTO  / ESPECIFICACIONES TÉCNICAS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PRESUPUESTO OFICIAL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SELECCIÓN DEL PROCEDIMIENTO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CONFECCIÓN DE LOS PLIEGOS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6"/>
            <p:cNvSpPr/>
            <p:nvPr/>
          </p:nvSpPr>
          <p:spPr>
            <a:xfrm>
              <a:off x="0" y="1987334"/>
              <a:ext cx="10725900" cy="630000"/>
            </a:xfrm>
            <a:prstGeom prst="rect">
              <a:avLst/>
            </a:prstGeom>
            <a:solidFill>
              <a:schemeClr val="lt1">
                <a:alpha val="88235"/>
              </a:schemeClr>
            </a:solidFill>
            <a:ln w="25400" cap="flat" cmpd="sng">
              <a:solidFill>
                <a:srgbClr val="BB99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6"/>
            <p:cNvSpPr/>
            <p:nvPr/>
          </p:nvSpPr>
          <p:spPr>
            <a:xfrm>
              <a:off x="2930777" y="1545352"/>
              <a:ext cx="7508130" cy="1316589"/>
            </a:xfrm>
            <a:prstGeom prst="roundRect">
              <a:avLst>
                <a:gd name="adj" fmla="val 16667"/>
              </a:avLst>
            </a:prstGeom>
            <a:solidFill>
              <a:srgbClr val="BB995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6"/>
            <p:cNvSpPr txBox="1"/>
            <p:nvPr/>
          </p:nvSpPr>
          <p:spPr>
            <a:xfrm>
              <a:off x="2979645" y="1832115"/>
              <a:ext cx="7410394" cy="785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3775" tIns="0" rIns="2837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ACTO ADMINISTRATIVO DE AUTORIZACION Y APROBACION DE PLIEGO PARTICULAR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INICIACIÓN Y APROBACION DE LA PUBLICACIÓN PARA CONVOCATORIA EN EL “PORTAL DE COMPRAS PÚBLICAS”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PARTICIPACION EN LA MESA DE APERTURA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EVALUACIÓN DE LAS OFERTAS (ACONSEJA A AUTORIDAD COMPETENTE. INFORME NO VINCULANTE)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6"/>
            <p:cNvSpPr/>
            <p:nvPr/>
          </p:nvSpPr>
          <p:spPr>
            <a:xfrm>
              <a:off x="0" y="3379988"/>
              <a:ext cx="10725900" cy="630000"/>
            </a:xfrm>
            <a:prstGeom prst="rect">
              <a:avLst/>
            </a:prstGeom>
            <a:solidFill>
              <a:schemeClr val="lt1">
                <a:alpha val="88235"/>
              </a:schemeClr>
            </a:solidFill>
            <a:ln w="25400" cap="flat" cmpd="sng">
              <a:solidFill>
                <a:srgbClr val="99B9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6"/>
            <p:cNvSpPr/>
            <p:nvPr/>
          </p:nvSpPr>
          <p:spPr>
            <a:xfrm>
              <a:off x="2930777" y="3030934"/>
              <a:ext cx="7508130" cy="996654"/>
            </a:xfrm>
            <a:prstGeom prst="roundRect">
              <a:avLst>
                <a:gd name="adj" fmla="val 16667"/>
              </a:avLst>
            </a:prstGeom>
            <a:solidFill>
              <a:srgbClr val="93895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6"/>
            <p:cNvSpPr txBox="1"/>
            <p:nvPr/>
          </p:nvSpPr>
          <p:spPr>
            <a:xfrm>
              <a:off x="3001053" y="3144419"/>
              <a:ext cx="7410824" cy="74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3775" tIns="0" rIns="2837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ACTO ADMINISTRATIVO DE ADJUDICACIÓN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“PUBLICACIÓN PORTAL COMPRAS PUBLICAS” /  NOTIFICACIÓN Y ORDEN DE PROVISIÓN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EJECUCIÓN DEL CONTRATO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RECEPCIÓN FINAL Y PAGO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" name="Google Shape;357;p26"/>
          <p:cNvSpPr txBox="1"/>
          <p:nvPr/>
        </p:nvSpPr>
        <p:spPr>
          <a:xfrm>
            <a:off x="1628377" y="3077821"/>
            <a:ext cx="8451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PREVIA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26"/>
          <p:cNvSpPr txBox="1"/>
          <p:nvPr/>
        </p:nvSpPr>
        <p:spPr>
          <a:xfrm>
            <a:off x="1070533" y="4454106"/>
            <a:ext cx="196079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PRE-CONTRACTUAL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6"/>
          <p:cNvSpPr txBox="1"/>
          <p:nvPr/>
        </p:nvSpPr>
        <p:spPr>
          <a:xfrm>
            <a:off x="1285334" y="5830391"/>
            <a:ext cx="15311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CONTRACTUAL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0" name="Google Shape;36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0000" y="156515"/>
            <a:ext cx="1531815" cy="993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7"/>
          <p:cNvSpPr txBox="1"/>
          <p:nvPr/>
        </p:nvSpPr>
        <p:spPr>
          <a:xfrm>
            <a:off x="1356511" y="1466739"/>
            <a:ext cx="857157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RECONOCIMIENTO DE GASTO (Art.90 Ley de Adm. Fciera y Control Interno)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gastos o servicios no comprometidos oportunamente: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7"/>
          <p:cNvSpPr txBox="1"/>
          <p:nvPr/>
        </p:nvSpPr>
        <p:spPr>
          <a:xfrm>
            <a:off x="2517972" y="3868048"/>
            <a:ext cx="6991518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70C0"/>
                </a:solidFill>
                <a:latin typeface="Overlock"/>
                <a:ea typeface="Overlock"/>
                <a:cs typeface="Overlock"/>
                <a:sym typeface="Overlock"/>
              </a:rPr>
              <a:t>● Registración del gasto en SIIF (compromiso)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70C0"/>
                </a:solidFill>
                <a:latin typeface="Overlock"/>
                <a:ea typeface="Overlock"/>
                <a:cs typeface="Overlock"/>
                <a:sym typeface="Overlock"/>
              </a:rPr>
              <a:t>● Delegación Fiscal: Intervenir el  Compromiso por Delegación Fiscal (controla, aprueba y suscribe) - Facultad de Delegación Fiscal de realizar Observación legal.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70C0"/>
                </a:solidFill>
                <a:latin typeface="Overlock"/>
                <a:ea typeface="Overlock"/>
                <a:cs typeface="Overlock"/>
                <a:sym typeface="Overlock"/>
              </a:rPr>
              <a:t>● Notificar a Proveedor adjudicado (constitución de Gtias.)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70C0"/>
                </a:solidFill>
                <a:latin typeface="Overlock"/>
                <a:ea typeface="Overlock"/>
                <a:cs typeface="Overlock"/>
                <a:sym typeface="Overlock"/>
              </a:rPr>
              <a:t>● Ejecución de Contrato / entrega de bienes y servicios.</a:t>
            </a:r>
            <a:endParaRPr/>
          </a:p>
        </p:txBody>
      </p:sp>
      <p:sp>
        <p:nvSpPr>
          <p:cNvPr id="367" name="Google Shape;367;p27"/>
          <p:cNvSpPr txBox="1"/>
          <p:nvPr/>
        </p:nvSpPr>
        <p:spPr>
          <a:xfrm>
            <a:off x="2704087" y="3425851"/>
            <a:ext cx="60973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ADJUDICADO EL PROCEDIMIENTO: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7"/>
          <p:cNvSpPr txBox="1"/>
          <p:nvPr/>
        </p:nvSpPr>
        <p:spPr>
          <a:xfrm>
            <a:off x="2517972" y="2040856"/>
            <a:ext cx="699151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● </a:t>
            </a:r>
            <a:r>
              <a:rPr lang="es-ES" sz="1400" b="0" i="0" u="none" strike="noStrike" cap="none">
                <a:solidFill>
                  <a:srgbClr val="0070C0"/>
                </a:solidFill>
                <a:latin typeface="Overlock"/>
                <a:ea typeface="Overlock"/>
                <a:cs typeface="Overlock"/>
                <a:sym typeface="Overlock"/>
              </a:rPr>
              <a:t>Es de carácter Excepcional y Restrictivo.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70C0"/>
                </a:solidFill>
                <a:latin typeface="Overlock"/>
                <a:ea typeface="Overlock"/>
                <a:cs typeface="Overlock"/>
                <a:sym typeface="Overlock"/>
              </a:rPr>
              <a:t>● Infracción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70C0"/>
                </a:solidFill>
                <a:latin typeface="Overlock"/>
                <a:ea typeface="Overlock"/>
                <a:cs typeface="Overlock"/>
                <a:sym typeface="Overlock"/>
              </a:rPr>
              <a:t>● Genera responsabilidad Administrativa y Patrimonial a los agentes y funcionarios.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70C0"/>
                </a:solidFill>
                <a:latin typeface="Overlock"/>
                <a:ea typeface="Overlock"/>
                <a:cs typeface="Overlock"/>
                <a:sym typeface="Overlock"/>
              </a:rPr>
              <a:t>● Es aprobado por Decreto del Gobernador, suscripto por Ministro en cuya jurisdicción se origina el gasto y el Ministro de Economía, Finanzas y Haciendas</a:t>
            </a:r>
            <a:r>
              <a:rPr lang="es-ES" sz="1400" b="0" i="0" u="none" strike="noStrike" cap="none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369" name="Google Shape;36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1765" y="97021"/>
            <a:ext cx="1238081" cy="1011045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7"/>
          <p:cNvSpPr txBox="1"/>
          <p:nvPr/>
        </p:nvSpPr>
        <p:spPr>
          <a:xfrm>
            <a:off x="2704087" y="5201146"/>
            <a:ext cx="6097348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 EXTERNO Y POSTERIOR 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rgbClr val="0070C0"/>
                </a:solidFill>
                <a:latin typeface="Overlock"/>
                <a:ea typeface="Overlock"/>
                <a:cs typeface="Overlock"/>
                <a:sym typeface="Overlock"/>
              </a:rPr>
              <a:t>“Tribunal de Cuentas”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2290" y="2189529"/>
            <a:ext cx="66675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64284" y="113255"/>
            <a:ext cx="1925642" cy="1476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67127" y="5999529"/>
            <a:ext cx="4429832" cy="829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/>
          <p:nvPr/>
        </p:nvSpPr>
        <p:spPr>
          <a:xfrm>
            <a:off x="772121" y="1297254"/>
            <a:ext cx="10725900" cy="385342"/>
          </a:xfrm>
          <a:prstGeom prst="rect">
            <a:avLst/>
          </a:prstGeom>
          <a:solidFill>
            <a:srgbClr val="E36C09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MARCO LEGAL CONTRATACIONES DEL ESTADO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5"/>
          <p:cNvSpPr/>
          <p:nvPr/>
        </p:nvSpPr>
        <p:spPr>
          <a:xfrm>
            <a:off x="2796746" y="6543420"/>
            <a:ext cx="6598507" cy="307736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https://compraspublicas.sanjuan.gob.ar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5"/>
          <p:cNvSpPr/>
          <p:nvPr/>
        </p:nvSpPr>
        <p:spPr>
          <a:xfrm>
            <a:off x="1835394" y="1951397"/>
            <a:ext cx="9334005" cy="391663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actividades del Estado se desarrollan bajo un marco regulatorio establecido por: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Leyes, Decretos, Resoluciones, Circulares, etc.</a:t>
            </a:r>
            <a:endParaRPr sz="18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normas de compras y contrataciones conviven con un conjunto de normas que regulan la actividad del estado, como :</a:t>
            </a: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s-E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Ley de Ética Pública, responsabilidad de los funcionarios ( Ley 560-E)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s-E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Ley de Procedimiento Administrativo (Ley 1995-A)</a:t>
            </a: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s-E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Ley  de Ministerios (Ley 2642-A), Decretos Acuerdo </a:t>
            </a:r>
            <a:r>
              <a:rPr lang="es-E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Nros</a:t>
            </a:r>
            <a:r>
              <a:rPr lang="es-E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0050 al 0061-2023</a:t>
            </a: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s-E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Ley de Administración Financiera y Control Interno (Ley 2476-I)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s-E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Ley de </a:t>
            </a:r>
            <a:r>
              <a:rPr lang="es-ES" sz="1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Presupuesto</a:t>
            </a: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9073" y="37658"/>
            <a:ext cx="1383324" cy="1053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017" y="1888407"/>
            <a:ext cx="1682377" cy="1477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16"/>
          <p:cNvGrpSpPr/>
          <p:nvPr/>
        </p:nvGrpSpPr>
        <p:grpSpPr>
          <a:xfrm>
            <a:off x="1541023" y="1287464"/>
            <a:ext cx="9214981" cy="5309111"/>
            <a:chOff x="0" y="0"/>
            <a:chExt cx="9214981" cy="5309111"/>
          </a:xfrm>
        </p:grpSpPr>
        <p:sp>
          <p:nvSpPr>
            <p:cNvPr id="106" name="Google Shape;106;p16"/>
            <p:cNvSpPr/>
            <p:nvPr/>
          </p:nvSpPr>
          <p:spPr>
            <a:xfrm>
              <a:off x="543769" y="2654555"/>
              <a:ext cx="551031" cy="6797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E36C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6"/>
            <p:cNvSpPr txBox="1"/>
            <p:nvPr/>
          </p:nvSpPr>
          <p:spPr>
            <a:xfrm>
              <a:off x="797410" y="2972538"/>
              <a:ext cx="43750" cy="43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543769" y="2608835"/>
              <a:ext cx="551031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60000" y="60000"/>
                  </a:lnTo>
                  <a:lnTo>
                    <a:pt x="60000" y="60004"/>
                  </a:lnTo>
                  <a:lnTo>
                    <a:pt x="120000" y="60004"/>
                  </a:lnTo>
                </a:path>
              </a:pathLst>
            </a:custGeom>
            <a:noFill/>
            <a:ln w="25400" cap="flat" cmpd="sng">
              <a:solidFill>
                <a:srgbClr val="E36C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6"/>
            <p:cNvSpPr txBox="1"/>
            <p:nvPr/>
          </p:nvSpPr>
          <p:spPr>
            <a:xfrm>
              <a:off x="805509" y="2640780"/>
              <a:ext cx="27551" cy="27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7074703" y="3628408"/>
              <a:ext cx="356713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E36C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6"/>
            <p:cNvSpPr txBox="1"/>
            <p:nvPr/>
          </p:nvSpPr>
          <p:spPr>
            <a:xfrm>
              <a:off x="7244142" y="3665210"/>
              <a:ext cx="17835" cy="178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4934424" y="1974847"/>
              <a:ext cx="356713" cy="169928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E36C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6"/>
            <p:cNvSpPr txBox="1"/>
            <p:nvPr/>
          </p:nvSpPr>
          <p:spPr>
            <a:xfrm>
              <a:off x="5069373" y="2781079"/>
              <a:ext cx="86815" cy="868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7074703" y="2948695"/>
              <a:ext cx="356713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E36C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6"/>
            <p:cNvSpPr txBox="1"/>
            <p:nvPr/>
          </p:nvSpPr>
          <p:spPr>
            <a:xfrm>
              <a:off x="7244142" y="2985497"/>
              <a:ext cx="17835" cy="178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4934424" y="1974847"/>
              <a:ext cx="356713" cy="101956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E36C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6"/>
            <p:cNvSpPr txBox="1"/>
            <p:nvPr/>
          </p:nvSpPr>
          <p:spPr>
            <a:xfrm>
              <a:off x="5085777" y="2457627"/>
              <a:ext cx="54008" cy="54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7074703" y="2268983"/>
              <a:ext cx="356713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E36C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 txBox="1"/>
            <p:nvPr/>
          </p:nvSpPr>
          <p:spPr>
            <a:xfrm>
              <a:off x="7244142" y="2305785"/>
              <a:ext cx="17835" cy="178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4934424" y="1974847"/>
              <a:ext cx="356713" cy="3398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E36C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6"/>
            <p:cNvSpPr txBox="1"/>
            <p:nvPr/>
          </p:nvSpPr>
          <p:spPr>
            <a:xfrm>
              <a:off x="5100464" y="2132457"/>
              <a:ext cx="24634" cy="24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7074703" y="1589270"/>
              <a:ext cx="356713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E36C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 txBox="1"/>
            <p:nvPr/>
          </p:nvSpPr>
          <p:spPr>
            <a:xfrm>
              <a:off x="7244142" y="1626073"/>
              <a:ext cx="17835" cy="178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4934424" y="1634990"/>
              <a:ext cx="356713" cy="3398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E36C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6"/>
            <p:cNvSpPr txBox="1"/>
            <p:nvPr/>
          </p:nvSpPr>
          <p:spPr>
            <a:xfrm>
              <a:off x="5100464" y="1792601"/>
              <a:ext cx="24634" cy="24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7074703" y="909558"/>
              <a:ext cx="356713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E36C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 txBox="1"/>
            <p:nvPr/>
          </p:nvSpPr>
          <p:spPr>
            <a:xfrm>
              <a:off x="7244142" y="946360"/>
              <a:ext cx="17835" cy="178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4934424" y="955278"/>
              <a:ext cx="356713" cy="101956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E36C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 txBox="1"/>
            <p:nvPr/>
          </p:nvSpPr>
          <p:spPr>
            <a:xfrm>
              <a:off x="5085777" y="1438058"/>
              <a:ext cx="54008" cy="54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7074703" y="229846"/>
              <a:ext cx="356713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E36C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6"/>
            <p:cNvSpPr txBox="1"/>
            <p:nvPr/>
          </p:nvSpPr>
          <p:spPr>
            <a:xfrm>
              <a:off x="7244142" y="266648"/>
              <a:ext cx="17835" cy="178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4934424" y="275566"/>
              <a:ext cx="356713" cy="169928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E36C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6"/>
            <p:cNvSpPr txBox="1"/>
            <p:nvPr/>
          </p:nvSpPr>
          <p:spPr>
            <a:xfrm>
              <a:off x="5069373" y="1081798"/>
              <a:ext cx="86815" cy="868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2878366" y="1929127"/>
              <a:ext cx="356713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E36C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6"/>
            <p:cNvSpPr txBox="1"/>
            <p:nvPr/>
          </p:nvSpPr>
          <p:spPr>
            <a:xfrm>
              <a:off x="3047805" y="1965929"/>
              <a:ext cx="17835" cy="178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543769" y="1974847"/>
              <a:ext cx="551031" cy="67970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E36C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6"/>
            <p:cNvSpPr txBox="1"/>
            <p:nvPr/>
          </p:nvSpPr>
          <p:spPr>
            <a:xfrm>
              <a:off x="797410" y="2292826"/>
              <a:ext cx="43750" cy="43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 rot="-5400000">
              <a:off x="-2382671" y="2382671"/>
              <a:ext cx="5309111" cy="543769"/>
            </a:xfrm>
            <a:prstGeom prst="rect">
              <a:avLst/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6"/>
            <p:cNvSpPr txBox="1"/>
            <p:nvPr/>
          </p:nvSpPr>
          <p:spPr>
            <a:xfrm rot="-5400000">
              <a:off x="-2382671" y="2382671"/>
              <a:ext cx="5309111" cy="543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E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Ley de Administración Financiera y Control Interno (Ley 2476-I)</a:t>
              </a:r>
              <a:endParaRPr/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1094801" y="1702962"/>
              <a:ext cx="1783565" cy="543769"/>
            </a:xfrm>
            <a:prstGeom prst="rect">
              <a:avLst/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6"/>
            <p:cNvSpPr txBox="1"/>
            <p:nvPr/>
          </p:nvSpPr>
          <p:spPr>
            <a:xfrm>
              <a:off x="1094801" y="1702962"/>
              <a:ext cx="1783565" cy="543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0" tIns="8250" rIns="8250" bIns="8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s-ES" sz="1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Administración Financiera</a:t>
              </a:r>
              <a:endParaRPr/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3235079" y="1569327"/>
              <a:ext cx="1699345" cy="811038"/>
            </a:xfrm>
            <a:prstGeom prst="rect">
              <a:avLst/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6"/>
            <p:cNvSpPr txBox="1"/>
            <p:nvPr/>
          </p:nvSpPr>
          <p:spPr>
            <a:xfrm>
              <a:off x="3235079" y="1569327"/>
              <a:ext cx="1699345" cy="8110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0" tIns="8250" rIns="8250" bIns="8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s-ES" sz="1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Sistemas, Órganos, Normas y Procedimientos</a:t>
              </a:r>
              <a:endParaRPr/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5291138" y="3681"/>
              <a:ext cx="1783565" cy="543769"/>
            </a:xfrm>
            <a:prstGeom prst="rect">
              <a:avLst/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6"/>
            <p:cNvSpPr txBox="1"/>
            <p:nvPr/>
          </p:nvSpPr>
          <p:spPr>
            <a:xfrm>
              <a:off x="5291138" y="3681"/>
              <a:ext cx="1783565" cy="543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0" tIns="8250" rIns="8250" bIns="8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s-ES" sz="1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Subsistema Presupuestario</a:t>
              </a:r>
              <a:endParaRPr/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7431416" y="3681"/>
              <a:ext cx="1783565" cy="543769"/>
            </a:xfrm>
            <a:prstGeom prst="rect">
              <a:avLst/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6"/>
            <p:cNvSpPr txBox="1"/>
            <p:nvPr/>
          </p:nvSpPr>
          <p:spPr>
            <a:xfrm>
              <a:off x="7431416" y="3681"/>
              <a:ext cx="1783565" cy="543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0" tIns="8250" rIns="8250" bIns="8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s-ES" sz="1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DIRECCION PROVINCIAL DE PRESUPUESTO</a:t>
              </a:r>
              <a:endParaRPr/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5291138" y="683393"/>
              <a:ext cx="1783565" cy="543769"/>
            </a:xfrm>
            <a:prstGeom prst="rect">
              <a:avLst/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6"/>
            <p:cNvSpPr txBox="1"/>
            <p:nvPr/>
          </p:nvSpPr>
          <p:spPr>
            <a:xfrm>
              <a:off x="5291138" y="683393"/>
              <a:ext cx="1783565" cy="543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0" tIns="8250" rIns="8250" bIns="8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s-ES" sz="1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Subsistema de Crédito Público</a:t>
              </a:r>
              <a:endParaRPr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7431416" y="683393"/>
              <a:ext cx="1783565" cy="543769"/>
            </a:xfrm>
            <a:prstGeom prst="rect">
              <a:avLst/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6"/>
            <p:cNvSpPr txBox="1"/>
            <p:nvPr/>
          </p:nvSpPr>
          <p:spPr>
            <a:xfrm>
              <a:off x="7431416" y="683393"/>
              <a:ext cx="1783565" cy="543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0" tIns="8250" rIns="8250" bIns="8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s-ES" sz="1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CONTADURIA GENERAL DE LA PROVINCIA</a:t>
              </a:r>
              <a:endParaRPr/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5291138" y="1363105"/>
              <a:ext cx="1783565" cy="543769"/>
            </a:xfrm>
            <a:prstGeom prst="rect">
              <a:avLst/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6"/>
            <p:cNvSpPr txBox="1"/>
            <p:nvPr/>
          </p:nvSpPr>
          <p:spPr>
            <a:xfrm>
              <a:off x="5291138" y="1363105"/>
              <a:ext cx="1783565" cy="543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0" tIns="8250" rIns="8250" bIns="8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s-ES" sz="1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Subsistema de Tesorería</a:t>
              </a:r>
              <a:endParaRPr/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7431416" y="1363105"/>
              <a:ext cx="1783565" cy="543769"/>
            </a:xfrm>
            <a:prstGeom prst="rect">
              <a:avLst/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6"/>
            <p:cNvSpPr txBox="1"/>
            <p:nvPr/>
          </p:nvSpPr>
          <p:spPr>
            <a:xfrm>
              <a:off x="7431416" y="1363105"/>
              <a:ext cx="1783565" cy="543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0" tIns="8250" rIns="8250" bIns="8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s-ES" sz="1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TESORERIA GENERAL DE LA PROVINCIA</a:t>
              </a:r>
              <a:endParaRPr/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5291138" y="2042818"/>
              <a:ext cx="1783565" cy="543769"/>
            </a:xfrm>
            <a:prstGeom prst="rect">
              <a:avLst/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6"/>
            <p:cNvSpPr txBox="1"/>
            <p:nvPr/>
          </p:nvSpPr>
          <p:spPr>
            <a:xfrm>
              <a:off x="5291138" y="2042818"/>
              <a:ext cx="1783565" cy="543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0" tIns="8250" rIns="8250" bIns="8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s-ES" sz="1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Subsistema de Contabilidad Gubernamental</a:t>
              </a:r>
              <a:endParaRPr/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7431416" y="2042818"/>
              <a:ext cx="1783565" cy="543769"/>
            </a:xfrm>
            <a:prstGeom prst="rect">
              <a:avLst/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6"/>
            <p:cNvSpPr txBox="1"/>
            <p:nvPr/>
          </p:nvSpPr>
          <p:spPr>
            <a:xfrm>
              <a:off x="7431416" y="2042818"/>
              <a:ext cx="1783565" cy="543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0" tIns="8250" rIns="8250" bIns="8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s-ES" sz="1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CONTADURIA GENERAL DE LA PROVINCIA</a:t>
              </a:r>
              <a:endParaRPr/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5291138" y="2722530"/>
              <a:ext cx="1783565" cy="543769"/>
            </a:xfrm>
            <a:prstGeom prst="rect">
              <a:avLst/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6"/>
            <p:cNvSpPr txBox="1"/>
            <p:nvPr/>
          </p:nvSpPr>
          <p:spPr>
            <a:xfrm>
              <a:off x="5291138" y="2722530"/>
              <a:ext cx="1783565" cy="543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0" tIns="8250" rIns="8250" bIns="8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s-ES" sz="1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Subsistema de Administración de Bienes</a:t>
              </a:r>
              <a:endParaRPr/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7431416" y="2722530"/>
              <a:ext cx="1783565" cy="543769"/>
            </a:xfrm>
            <a:prstGeom prst="rect">
              <a:avLst/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6"/>
            <p:cNvSpPr txBox="1"/>
            <p:nvPr/>
          </p:nvSpPr>
          <p:spPr>
            <a:xfrm>
              <a:off x="7431416" y="2722530"/>
              <a:ext cx="1783565" cy="543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0" tIns="8250" rIns="8250" bIns="8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s-ES" sz="1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CONTADURIA GENERAL DE LA PROVINCIA</a:t>
              </a:r>
              <a:endParaRPr/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5291138" y="3402243"/>
              <a:ext cx="1783565" cy="543769"/>
            </a:xfrm>
            <a:prstGeom prst="rect">
              <a:avLst/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6"/>
            <p:cNvSpPr txBox="1"/>
            <p:nvPr/>
          </p:nvSpPr>
          <p:spPr>
            <a:xfrm>
              <a:off x="5291138" y="3402243"/>
              <a:ext cx="1783565" cy="543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0" tIns="8250" rIns="8250" bIns="8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s-ES" sz="1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SUBSISTEMA DE CONTRATACIONES</a:t>
              </a:r>
              <a:endParaRPr/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7431416" y="3402243"/>
              <a:ext cx="1783565" cy="543769"/>
            </a:xfrm>
            <a:prstGeom prst="rect">
              <a:avLst/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6"/>
            <p:cNvSpPr txBox="1"/>
            <p:nvPr/>
          </p:nvSpPr>
          <p:spPr>
            <a:xfrm>
              <a:off x="7431416" y="3402243"/>
              <a:ext cx="1783565" cy="543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0" tIns="8250" rIns="8250" bIns="8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s-ES" sz="1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OFICINA CENTRAL DE CONTRATACIONES</a:t>
              </a:r>
              <a:endParaRPr/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1094801" y="2382674"/>
              <a:ext cx="1783565" cy="543769"/>
            </a:xfrm>
            <a:prstGeom prst="rect">
              <a:avLst/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6"/>
            <p:cNvSpPr txBox="1"/>
            <p:nvPr/>
          </p:nvSpPr>
          <p:spPr>
            <a:xfrm>
              <a:off x="1094801" y="2382674"/>
              <a:ext cx="1783565" cy="543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0" tIns="8250" rIns="8250" bIns="8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s-ES" sz="1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Control Interno</a:t>
              </a:r>
              <a:endParaRPr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1094801" y="3062386"/>
              <a:ext cx="1783565" cy="543769"/>
            </a:xfrm>
            <a:prstGeom prst="rect">
              <a:avLst/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6"/>
            <p:cNvSpPr txBox="1"/>
            <p:nvPr/>
          </p:nvSpPr>
          <p:spPr>
            <a:xfrm>
              <a:off x="1094801" y="3062386"/>
              <a:ext cx="1783565" cy="543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0" tIns="8250" rIns="8250" bIns="8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s-ES" sz="1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Responsabilidad de los Funcionarios</a:t>
              </a:r>
              <a:endParaRPr/>
            </a:p>
          </p:txBody>
        </p:sp>
      </p:grpSp>
      <p:pic>
        <p:nvPicPr>
          <p:cNvPr id="172" name="Google Shape;17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8307" y="103115"/>
            <a:ext cx="1797140" cy="1351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800" y="2726149"/>
            <a:ext cx="2304916" cy="402030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7"/>
          <p:cNvSpPr/>
          <p:nvPr/>
        </p:nvSpPr>
        <p:spPr>
          <a:xfrm>
            <a:off x="2995281" y="2100674"/>
            <a:ext cx="7829822" cy="194791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 dirty="0">
                <a:solidFill>
                  <a:srgbClr val="50001B"/>
                </a:solidFill>
                <a:latin typeface="Arial"/>
                <a:ea typeface="Arial"/>
                <a:cs typeface="Arial"/>
                <a:sym typeface="Arial"/>
              </a:rPr>
              <a:t>NORMAS: </a:t>
            </a:r>
            <a:endParaRPr sz="1800" b="1" i="0" u="none" strike="noStrike" cap="none" dirty="0">
              <a:solidFill>
                <a:srgbClr val="5000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0" indent="-317500" algn="l" rtl="0">
              <a:lnSpc>
                <a:spcPct val="8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s-E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LEY N° 2000-A - 22/04/20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0" indent="-3175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D. </a:t>
            </a:r>
            <a:r>
              <a:rPr lang="es-ES" sz="1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R. 04/20 </a:t>
            </a:r>
          </a:p>
          <a:p>
            <a:pPr marL="1828800" marR="0" lvl="0" indent="-3175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b="1" dirty="0" smtClean="0">
                <a:solidFill>
                  <a:schemeClr val="dk1"/>
                </a:solidFill>
              </a:rPr>
              <a:t>D.R. 06-20</a:t>
            </a:r>
          </a:p>
          <a:p>
            <a:pPr marL="1828800" marR="0" lvl="0" indent="-3175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b="1" dirty="0" smtClean="0">
                <a:solidFill>
                  <a:schemeClr val="dk1"/>
                </a:solidFill>
              </a:rPr>
              <a:t>DR 05-24</a:t>
            </a:r>
            <a:endParaRPr dirty="0"/>
          </a:p>
          <a:p>
            <a:pPr marL="1828800" marR="0" lvl="0" indent="-3175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Decreto N°2149 MHF-2022.  Pliego Único General.  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7"/>
          <p:cNvSpPr/>
          <p:nvPr/>
        </p:nvSpPr>
        <p:spPr>
          <a:xfrm>
            <a:off x="375414" y="1499649"/>
            <a:ext cx="11246100" cy="470720"/>
          </a:xfrm>
          <a:prstGeom prst="rect">
            <a:avLst/>
          </a:prstGeom>
          <a:solidFill>
            <a:srgbClr val="E36C09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SISTEMA PROVINCIAL DE CONTRATACIONES DEL ESTADO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7"/>
          <p:cNvSpPr/>
          <p:nvPr/>
        </p:nvSpPr>
        <p:spPr>
          <a:xfrm>
            <a:off x="3303239" y="4178898"/>
            <a:ext cx="7213907" cy="1518538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5000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>
                <a:solidFill>
                  <a:srgbClr val="50001B"/>
                </a:solidFill>
                <a:latin typeface="Arial"/>
                <a:ea typeface="Arial"/>
                <a:cs typeface="Arial"/>
                <a:sym typeface="Arial"/>
              </a:rPr>
              <a:t>ÓRGANOS: </a:t>
            </a:r>
            <a:endParaRPr sz="1800" b="1" i="0" u="none" strike="noStrike" cap="none">
              <a:solidFill>
                <a:srgbClr val="5000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0" indent="-317500" algn="l" rtl="0">
              <a:lnSpc>
                <a:spcPct val="8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Oficina Central de Contrataciones (OCC)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0" indent="-3175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Unidades Operativas de Contrataciones (UOC)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7"/>
          <p:cNvSpPr/>
          <p:nvPr/>
        </p:nvSpPr>
        <p:spPr>
          <a:xfrm>
            <a:off x="4122089" y="5898728"/>
            <a:ext cx="5919300" cy="80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5000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>
                <a:solidFill>
                  <a:srgbClr val="50001B"/>
                </a:solidFill>
                <a:latin typeface="Arial"/>
                <a:ea typeface="Arial"/>
                <a:cs typeface="Arial"/>
                <a:sym typeface="Arial"/>
              </a:rPr>
              <a:t>SISTEMA INFORMÁTICO</a:t>
            </a:r>
            <a:r>
              <a:rPr lang="es-E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SIIF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85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7"/>
          <p:cNvSpPr/>
          <p:nvPr/>
        </p:nvSpPr>
        <p:spPr>
          <a:xfrm>
            <a:off x="2355767" y="2324683"/>
            <a:ext cx="530100" cy="809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7"/>
          <p:cNvSpPr/>
          <p:nvPr/>
        </p:nvSpPr>
        <p:spPr>
          <a:xfrm>
            <a:off x="2355767" y="4533317"/>
            <a:ext cx="530100" cy="809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7"/>
          <p:cNvSpPr/>
          <p:nvPr/>
        </p:nvSpPr>
        <p:spPr>
          <a:xfrm>
            <a:off x="2342799" y="5898728"/>
            <a:ext cx="530100" cy="809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5374" y="84001"/>
            <a:ext cx="1779338" cy="1364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"/>
          <p:cNvSpPr/>
          <p:nvPr/>
        </p:nvSpPr>
        <p:spPr>
          <a:xfrm>
            <a:off x="4470805" y="6533286"/>
            <a:ext cx="259501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www.compras.sanjuan.gob.a</a:t>
            </a:r>
            <a:r>
              <a:rPr lang="es-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8"/>
          <p:cNvSpPr txBox="1"/>
          <p:nvPr/>
        </p:nvSpPr>
        <p:spPr>
          <a:xfrm>
            <a:off x="598794" y="703794"/>
            <a:ext cx="6546036" cy="21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75" tIns="37125" rIns="74275" bIns="37125" anchor="t" anchorCtr="0">
            <a:no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1400" b="1" i="0" u="sng" strike="noStrike" cap="none">
                <a:solidFill>
                  <a:srgbClr val="980327"/>
                </a:solidFill>
                <a:latin typeface="Arial"/>
                <a:ea typeface="Arial"/>
                <a:cs typeface="Arial"/>
                <a:sym typeface="Arial"/>
              </a:rPr>
              <a:t>CONTRATOS COMPRENDIDOS (Articulo 7 de la Ley):</a:t>
            </a:r>
            <a:endParaRPr sz="1400" b="0" i="0" u="none" strike="noStrike" cap="none">
              <a:solidFill>
                <a:srgbClr val="98032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Adquisición de Bienes y servicios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Ventas (remate) y Concesiones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Contratos no excluidos expresamente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8"/>
          <p:cNvSpPr txBox="1"/>
          <p:nvPr/>
        </p:nvSpPr>
        <p:spPr>
          <a:xfrm>
            <a:off x="519782" y="2699854"/>
            <a:ext cx="6546036" cy="3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75" tIns="37125" rIns="74275" bIns="371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1400" b="1" i="0" u="sng" strike="noStrike" cap="none">
                <a:solidFill>
                  <a:srgbClr val="980327"/>
                </a:solidFill>
                <a:latin typeface="Arial"/>
                <a:ea typeface="Arial"/>
                <a:cs typeface="Arial"/>
                <a:sym typeface="Arial"/>
              </a:rPr>
              <a:t>CONTRATOS EXCLUIDOS (Articulo 8 de la Ley)</a:t>
            </a:r>
            <a:endParaRPr sz="1400" b="1" i="0" u="sng" strike="noStrike" cap="none">
              <a:solidFill>
                <a:srgbClr val="98032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50021"/>
              </a:buClr>
              <a:buSzPts val="1400"/>
              <a:buFont typeface="Arial"/>
              <a:buAutoNum type="arabicParenR"/>
            </a:pP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contratos de empleo público.			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50021"/>
              </a:buClr>
              <a:buSzPts val="1400"/>
              <a:buFont typeface="Arial"/>
              <a:buAutoNum type="arabicParenR"/>
            </a:pP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gastos con Caja Chica.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1400"/>
              <a:buFont typeface="Arial"/>
              <a:buAutoNum type="arabicParenR"/>
            </a:pP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servicios o de obras en el marco de regímenes especiales. </a:t>
            </a: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(Por ejemplo Régimen de adicionales de la Policía)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1400"/>
              <a:buFont typeface="Arial"/>
              <a:buAutoNum type="arabicParenR"/>
            </a:pP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celebrados con Estados extranjeros.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1400"/>
              <a:buFont typeface="Arial"/>
              <a:buAutoNum type="arabicParenR"/>
            </a:pP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financiados con recursos provenientes de estados extranjeros.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1400"/>
              <a:buFont typeface="Arial"/>
              <a:buAutoNum type="arabicParenR"/>
            </a:pP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celebrados con empresas o sociedades del Estado.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1400"/>
              <a:buFont typeface="Arial"/>
              <a:buAutoNum type="arabicParenR"/>
            </a:pP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comprendidos en operaciones de crédito público.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1400"/>
              <a:buFont typeface="Arial"/>
              <a:buAutoNum type="arabicParenR"/>
            </a:pP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de Obra Pública en el marco de la Ley 128 - A</a:t>
            </a:r>
            <a:endParaRPr sz="1400" b="1" i="0" u="sng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6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sng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sng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sz="20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sz="20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sng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6467" marR="0" lvl="0" indent="-14327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8"/>
          <p:cNvSpPr/>
          <p:nvPr/>
        </p:nvSpPr>
        <p:spPr>
          <a:xfrm>
            <a:off x="2796746" y="6550264"/>
            <a:ext cx="6598507" cy="307736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https://compraspublicas.sanjuan.gob.ar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8"/>
          <p:cNvSpPr/>
          <p:nvPr/>
        </p:nvSpPr>
        <p:spPr>
          <a:xfrm>
            <a:off x="7381817" y="1537987"/>
            <a:ext cx="4026871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caso de ser un contrato excluido</a:t>
            </a:r>
            <a:r>
              <a:rPr lang="es-ES" sz="14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“No se debe contratar sin un Marco Legal, en su caso cumplir con el procedimiento que el mismo establece”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Expresado en el </a:t>
            </a:r>
            <a:r>
              <a:rPr lang="es-ES" sz="14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Dictámen</a:t>
            </a:r>
            <a:r>
              <a:rPr lang="es-ES" sz="1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Legal. </a:t>
            </a:r>
            <a:endParaRPr dirty="0"/>
          </a:p>
          <a:p>
            <a:pPr marL="285750" marR="0" lvl="0" indent="-196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Indicar marco legal y procedimiento aplicable.</a:t>
            </a:r>
            <a:endParaRPr dirty="0"/>
          </a:p>
          <a:p>
            <a:pPr marL="285750" marR="0" lvl="0" indent="-196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</a:rPr>
              <a:t>A</a:t>
            </a:r>
            <a:r>
              <a:rPr lang="es-ES" sz="1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plicación </a:t>
            </a:r>
            <a:r>
              <a:rPr lang="es-E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Artículo </a:t>
            </a:r>
            <a:r>
              <a:rPr lang="es-ES" sz="1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12º de </a:t>
            </a:r>
            <a:r>
              <a:rPr lang="es-ES" dirty="0" smtClean="0">
                <a:solidFill>
                  <a:schemeClr val="dk1"/>
                </a:solidFill>
              </a:rPr>
              <a:t>Le</a:t>
            </a:r>
            <a:r>
              <a:rPr lang="es-ES" sz="1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2000-A autorizaciones máximas del monto de la contratación.</a:t>
            </a:r>
            <a:endParaRPr dirty="0"/>
          </a:p>
          <a:p>
            <a:pPr marL="285750" marR="0" lvl="0" indent="-196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78442" y="182570"/>
            <a:ext cx="1446245" cy="1355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27753">
            <a:off x="7726098" y="2771988"/>
            <a:ext cx="449617" cy="699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27753">
            <a:off x="7143630" y="3243904"/>
            <a:ext cx="449620" cy="699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27753">
            <a:off x="7070060" y="3717004"/>
            <a:ext cx="465491" cy="613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"/>
          <p:cNvSpPr/>
          <p:nvPr/>
        </p:nvSpPr>
        <p:spPr>
          <a:xfrm>
            <a:off x="4502541" y="6523947"/>
            <a:ext cx="2527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LEY 2000 A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9"/>
          <p:cNvSpPr txBox="1"/>
          <p:nvPr/>
        </p:nvSpPr>
        <p:spPr>
          <a:xfrm>
            <a:off x="636763" y="1276776"/>
            <a:ext cx="10725900" cy="534600"/>
          </a:xfrm>
          <a:prstGeom prst="rect">
            <a:avLst/>
          </a:prstGeom>
          <a:solidFill>
            <a:srgbClr val="E36C09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CONTRATACIONES DEL ESTADO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9"/>
          <p:cNvSpPr txBox="1"/>
          <p:nvPr/>
        </p:nvSpPr>
        <p:spPr>
          <a:xfrm>
            <a:off x="784950" y="1981589"/>
            <a:ext cx="10622100" cy="3809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75" tIns="37125" rIns="74275" bIns="371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b="0" i="0" u="sng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Características fundamentales de los procesos de compras: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Centralización Normativa (OCC), Descentralización  de las funciones operativas (UOC)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Marco legal vigente.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s-ES" sz="20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Proveedores registrados en el RUPE. 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Tener </a:t>
            </a:r>
            <a:r>
              <a:rPr lang="es-ES" sz="20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partida presupuestaria suficiente.(DISPONIBILIDAD)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s-ES" sz="20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Integrar el Plan Anual de Contrataciones PAC.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s-ES" sz="20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Tener autorización previa, realizada </a:t>
            </a: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 un agente autorizado (Autoridad competente) para ello.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s-ES" sz="20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Responsabilidad de los funcionarios: Art. 31, Ley 2000-A. (negligencia)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i="0" u="sng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i="0" u="sng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3216" y="1"/>
            <a:ext cx="1573358" cy="122100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9"/>
          <p:cNvSpPr/>
          <p:nvPr/>
        </p:nvSpPr>
        <p:spPr>
          <a:xfrm rot="5163311">
            <a:off x="21746" y="2394431"/>
            <a:ext cx="964057" cy="756721"/>
          </a:xfrm>
          <a:prstGeom prst="curvedUpArrow">
            <a:avLst>
              <a:gd name="adj1" fmla="val 25000"/>
              <a:gd name="adj2" fmla="val 55040"/>
              <a:gd name="adj3" fmla="val 25000"/>
            </a:avLst>
          </a:prstGeom>
          <a:solidFill>
            <a:srgbClr val="C00000"/>
          </a:solidFill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0"/>
          <p:cNvPicPr preferRelativeResize="0"/>
          <p:nvPr/>
        </p:nvPicPr>
        <p:blipFill rotWithShape="1">
          <a:blip r:embed="rId3">
            <a:alphaModFix/>
          </a:blip>
          <a:srcRect l="5126" r="5549" b="19972"/>
          <a:stretch/>
        </p:blipFill>
        <p:spPr>
          <a:xfrm>
            <a:off x="1134388" y="3374469"/>
            <a:ext cx="1972714" cy="139849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215" name="Google Shape;215;p20"/>
          <p:cNvSpPr/>
          <p:nvPr/>
        </p:nvSpPr>
        <p:spPr>
          <a:xfrm>
            <a:off x="4692321" y="1965730"/>
            <a:ext cx="2648926" cy="1225012"/>
          </a:xfrm>
          <a:prstGeom prst="ellipse">
            <a:avLst/>
          </a:prstGeom>
          <a:solidFill>
            <a:srgbClr val="FFC000"/>
          </a:solidFill>
          <a:ln w="9525" cap="flat" cmpd="sng">
            <a:solidFill>
              <a:srgbClr val="69646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5098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Tipo de bienes o servicios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0"/>
          <p:cNvSpPr/>
          <p:nvPr/>
        </p:nvSpPr>
        <p:spPr>
          <a:xfrm>
            <a:off x="4692321" y="4051373"/>
            <a:ext cx="2550000" cy="1359300"/>
          </a:xfrm>
          <a:prstGeom prst="ellipse">
            <a:avLst/>
          </a:prstGeom>
          <a:solidFill>
            <a:srgbClr val="FFC000"/>
          </a:solidFill>
          <a:ln w="9525" cap="flat" cmpd="sng">
            <a:solidFill>
              <a:srgbClr val="69646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5098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Monto estimado de contrato 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(presupuesto oficial)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0"/>
          <p:cNvSpPr/>
          <p:nvPr/>
        </p:nvSpPr>
        <p:spPr>
          <a:xfrm>
            <a:off x="5878251" y="3256246"/>
            <a:ext cx="286372" cy="74269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9E5DC"/>
          </a:solidFill>
          <a:ln w="9525" cap="flat" cmpd="sng">
            <a:solidFill>
              <a:srgbClr val="69646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5098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0"/>
          <p:cNvSpPr/>
          <p:nvPr/>
        </p:nvSpPr>
        <p:spPr>
          <a:xfrm>
            <a:off x="8318177" y="4142960"/>
            <a:ext cx="2401903" cy="1075819"/>
          </a:xfrm>
          <a:prstGeom prst="ellipse">
            <a:avLst/>
          </a:prstGeom>
          <a:solidFill>
            <a:srgbClr val="FFC000"/>
          </a:solidFill>
          <a:ln w="9525" cap="flat" cmpd="sng">
            <a:solidFill>
              <a:srgbClr val="69646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5098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Valor índice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0"/>
          <p:cNvSpPr txBox="1"/>
          <p:nvPr/>
        </p:nvSpPr>
        <p:spPr>
          <a:xfrm>
            <a:off x="1539632" y="194647"/>
            <a:ext cx="9151814" cy="861585"/>
          </a:xfrm>
          <a:prstGeom prst="rect">
            <a:avLst/>
          </a:prstGeom>
          <a:solidFill>
            <a:srgbClr val="E36C09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ASPECTOS A TENER EN CUENTA PARA LA ELECCIÓN DEL PROCEDIMIENTO 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0"/>
          <p:cNvSpPr/>
          <p:nvPr/>
        </p:nvSpPr>
        <p:spPr>
          <a:xfrm>
            <a:off x="3182587" y="6550264"/>
            <a:ext cx="5676405" cy="307736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https://compraspublicas.sanjuan.gob.ar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0"/>
          <p:cNvSpPr/>
          <p:nvPr/>
        </p:nvSpPr>
        <p:spPr>
          <a:xfrm>
            <a:off x="1183437" y="2043781"/>
            <a:ext cx="2401903" cy="1086592"/>
          </a:xfrm>
          <a:prstGeom prst="ellipse">
            <a:avLst/>
          </a:prstGeom>
          <a:solidFill>
            <a:srgbClr val="FFC000"/>
          </a:solidFill>
          <a:ln w="9525" cap="flat" cmpd="sng">
            <a:solidFill>
              <a:srgbClr val="69646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5098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Características y condiciones de comercialización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0"/>
          <p:cNvSpPr/>
          <p:nvPr/>
        </p:nvSpPr>
        <p:spPr>
          <a:xfrm>
            <a:off x="3623589" y="2491405"/>
            <a:ext cx="1035136" cy="26504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9E5DC"/>
          </a:solidFill>
          <a:ln w="9525" cap="flat" cmpd="sng">
            <a:solidFill>
              <a:srgbClr val="69646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5098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0"/>
          <p:cNvSpPr/>
          <p:nvPr/>
        </p:nvSpPr>
        <p:spPr>
          <a:xfrm>
            <a:off x="7345900" y="4532239"/>
            <a:ext cx="868698" cy="2972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9E5DC"/>
          </a:solidFill>
          <a:ln w="9525" cap="flat" cmpd="sng">
            <a:solidFill>
              <a:srgbClr val="69646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5098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48360" y="4051373"/>
            <a:ext cx="1025491" cy="2817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0"/>
          <p:cNvSpPr/>
          <p:nvPr/>
        </p:nvSpPr>
        <p:spPr>
          <a:xfrm>
            <a:off x="1276230" y="3508231"/>
            <a:ext cx="415823" cy="22099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65540" y="3508231"/>
            <a:ext cx="324717" cy="31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1"/>
          <p:cNvPicPr preferRelativeResize="0"/>
          <p:nvPr/>
        </p:nvPicPr>
        <p:blipFill rotWithShape="1">
          <a:blip r:embed="rId3">
            <a:alphaModFix/>
          </a:blip>
          <a:srcRect l="5126" r="5549" b="19972"/>
          <a:stretch/>
        </p:blipFill>
        <p:spPr>
          <a:xfrm>
            <a:off x="9386597" y="3016332"/>
            <a:ext cx="1972714" cy="139849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232" name="Google Shape;232;p21"/>
          <p:cNvSpPr txBox="1"/>
          <p:nvPr/>
        </p:nvSpPr>
        <p:spPr>
          <a:xfrm>
            <a:off x="1118876" y="189751"/>
            <a:ext cx="9036817" cy="789475"/>
          </a:xfrm>
          <a:prstGeom prst="rect">
            <a:avLst/>
          </a:prstGeom>
          <a:solidFill>
            <a:srgbClr val="E36C09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PROCEDIMIENTOS DE SELECCIÓN DE CONTRATACIONES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1"/>
          <p:cNvSpPr txBox="1"/>
          <p:nvPr/>
        </p:nvSpPr>
        <p:spPr>
          <a:xfrm>
            <a:off x="1710047" y="3016332"/>
            <a:ext cx="7552706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sng" strike="noStrike" cap="none">
              <a:solidFill>
                <a:srgbClr val="A2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1"/>
          <p:cNvSpPr/>
          <p:nvPr/>
        </p:nvSpPr>
        <p:spPr>
          <a:xfrm>
            <a:off x="3205733" y="1395103"/>
            <a:ext cx="5432400" cy="4920594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ES" sz="1800" b="1" i="0" u="sng" strike="noStrike" cap="none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PROCEDIMIENTOS DE SELECCIÓN: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600" b="1" i="0" u="sng" strike="noStrike" cap="none">
              <a:solidFill>
                <a:srgbClr val="A500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6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Licitación Pública (tiempo aproximado 60 días)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Subasta electrónica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Remate Público (venta bs del estado)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046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excepción: “Sujeto a Desdoblamiento de Gasto (art.21 Ley 2000-A, Decreto Nro. 0006/2021)”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Compulsa Abreviada (tiempo aproximado 45 días)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Contratación directa: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 monto (tiempo aproximado 7 días)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 naturaleza debidamente justificada (informe suscripto por técnico en la materia).</a:t>
            </a:r>
            <a:endParaRPr sz="16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1"/>
          <p:cNvSpPr/>
          <p:nvPr/>
        </p:nvSpPr>
        <p:spPr>
          <a:xfrm>
            <a:off x="2476316" y="6550264"/>
            <a:ext cx="6598507" cy="307736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https://compraspublicas.sanjuan.gob.ar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6428" y="3188264"/>
            <a:ext cx="3429000" cy="36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66488" y="3138028"/>
            <a:ext cx="324717" cy="31765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1"/>
          <p:cNvSpPr/>
          <p:nvPr/>
        </p:nvSpPr>
        <p:spPr>
          <a:xfrm>
            <a:off x="9487758" y="3151517"/>
            <a:ext cx="415823" cy="22099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3" name="Google Shape;243;p22"/>
          <p:cNvGraphicFramePr/>
          <p:nvPr/>
        </p:nvGraphicFramePr>
        <p:xfrm>
          <a:off x="865849" y="8739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{76F275E5-E79E-41F9-B5B6-645168A2BC49}</a:tableStyleId>
              </a:tblPr>
              <a:tblGrid>
                <a:gridCol w="230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4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8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5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25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53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 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0" marR="9525" marT="9525" marB="0" anchor="ctr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Valor Indice uno (1)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 $        250.000,00 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250">
                <a:tc gridSpan="8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 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 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Compra Directa General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Compra Directa por causa o naturaleza (art 16. inc 2)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Compulsa Abreviada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 rowSpan="5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Subasta Electrónica</a:t>
                      </a:r>
                      <a:br>
                        <a:rPr lang="es-ES" sz="1100" u="none" strike="noStrike" cap="none"/>
                      </a:br>
                      <a:r>
                        <a:rPr lang="es-ES" sz="1100" u="none" strike="noStrike" cap="none"/>
                        <a:t>**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 rowSpan="5"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Licitacion Pública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0075" marR="9525" marT="9525" marB="0" anchor="ctr"/>
                </a:tc>
                <a:tc rowSpan="2"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 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Autoridades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350" marR="9525" marT="9525" marB="0" anchor="ctr"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Autoriza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Adjudica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 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 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7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Director de Coordinación Administrativa,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Director de Unidad Orgánica.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 $        2.500.000,00 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 $          5.000.000,00 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 $     7.500.000,00 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 $     15.000.000,00 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 $        17.500.000,00 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 $      10.000.000,00 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4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Subsecretario, Secretarios.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 $        2.500.000,00 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 $        12.500.000,00 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 $   15.000.000,00 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 $     75.000.000,00 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 $      300.000.000,00 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 $    112.500.000,00 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3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Ministro, Secretario de Estado.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 $        2.500.000,00 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 $        50.000.000,00 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 $   17.500.000,00 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 $   250.000.000,00 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 $   1.250.000.000,00 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 $ 1.250.000.000,00 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82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Titular del Poder Ejecutivo, del Tribunal de Cuentas, de Fiscalia de Estado, de Defensoria del Pueblo, de Organismos Descentralizados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 $        2.500.000,00 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Sin Limite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 $   17.500.000,00 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 $   500.000.000,00 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Sin Limite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Sin Limite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925">
                <a:tc gridSpan="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** Este procedimiento de contratación se puede utilizar exclusivamente para la contratación de los bienes y servicios que se definan en la reglamentación de esta ley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244" name="Google Shape;24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1086" y="0"/>
            <a:ext cx="836280" cy="801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1375</Words>
  <Application>Microsoft Office PowerPoint</Application>
  <PresentationFormat>Panorámica</PresentationFormat>
  <Paragraphs>276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 Black</vt:lpstr>
      <vt:lpstr>Calibri</vt:lpstr>
      <vt:lpstr>Noto Sans Symbols</vt:lpstr>
      <vt:lpstr>Quattrocento Sans</vt:lpstr>
      <vt:lpstr>Arial</vt:lpstr>
      <vt:lpstr>Times New Roman</vt:lpstr>
      <vt:lpstr>Overlock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USUARIO</cp:lastModifiedBy>
  <cp:revision>2</cp:revision>
  <dcterms:modified xsi:type="dcterms:W3CDTF">2025-03-14T12:45:25Z</dcterms:modified>
</cp:coreProperties>
</file>