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  <p:sldMasterId id="2147483671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797675" cy="9926638"/>
  <p:embeddedFontLst>
    <p:embeddedFont>
      <p:font typeface="Aharoni" panose="02010803020104030203" pitchFamily="2" charset="-79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ranklin Gothic" panose="020B0604020202020204" charset="0"/>
      <p:bold r:id="rId27"/>
    </p:embeddedFont>
    <p:embeddedFont>
      <p:font typeface="Overlock" panose="020B0604020202020204" charset="0"/>
      <p:regular r:id="rId28"/>
      <p:bold r:id="rId29"/>
      <p:italic r:id="rId30"/>
      <p:boldItalic r:id="rId31"/>
    </p:embeddedFont>
    <p:embeddedFont>
      <p:font typeface="Quattrocento Sans" panose="020B05020500000200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AR"/>
              <a:t>En el modo Presentación con diapositivas, seleccione las flechas para visitar los vínculos.</a:t>
            </a:r>
            <a:endParaRPr/>
          </a:p>
        </p:txBody>
      </p:sp>
      <p:sp>
        <p:nvSpPr>
          <p:cNvPr id="458" name="Google Shape;458;p1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23085"/>
            <a:ext cx="10515600" cy="58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393701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770733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/>
          <p:nvPr/>
        </p:nvSpPr>
        <p:spPr>
          <a:xfrm rot="10800000">
            <a:off x="2597711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/>
          <p:nvPr/>
        </p:nvSpPr>
        <p:spPr>
          <a:xfrm rot="10800000">
            <a:off x="2971800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798777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5175809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 rot="10800000">
            <a:off x="7002787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 rot="10800000">
            <a:off x="7376876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9203853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9580885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 rot="10800000">
            <a:off x="11407863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 rot="10800000">
            <a:off x="11781952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 rot="10800000">
            <a:off x="-1807367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 rot="10800000">
            <a:off x="-1433278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 rot="10800000">
            <a:off x="892234" y="3042502"/>
            <a:ext cx="1583974" cy="1583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/>
          <p:nvPr/>
        </p:nvSpPr>
        <p:spPr>
          <a:xfrm rot="10800000">
            <a:off x="1008282" y="316400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 rot="10800000">
            <a:off x="3093301" y="3120428"/>
            <a:ext cx="1583974" cy="1583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 rot="10800000">
            <a:off x="5304013" y="3037767"/>
            <a:ext cx="1583974" cy="1583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 rot="10800000">
            <a:off x="7505078" y="3120428"/>
            <a:ext cx="1583974" cy="1583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 rot="10800000">
            <a:off x="9695686" y="3037767"/>
            <a:ext cx="1583974" cy="15839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0800000">
            <a:off x="3219534" y="324666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10800000">
            <a:off x="5423546" y="3164000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10800000">
            <a:off x="7631122" y="3246661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 rot="10800000">
            <a:off x="9819403" y="3163999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1623709" y="4583449"/>
            <a:ext cx="121024" cy="5720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3824774" y="2548369"/>
            <a:ext cx="121024" cy="5720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6035487" y="4621738"/>
            <a:ext cx="121024" cy="5720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8229853" y="2555644"/>
            <a:ext cx="121024" cy="5720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10427162" y="4621738"/>
            <a:ext cx="121024" cy="572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body" idx="1"/>
          </p:nvPr>
        </p:nvSpPr>
        <p:spPr>
          <a:xfrm>
            <a:off x="3186063" y="33829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7200"/>
              <a:buNone/>
              <a:defRPr sz="7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body" idx="2"/>
          </p:nvPr>
        </p:nvSpPr>
        <p:spPr>
          <a:xfrm>
            <a:off x="5407582" y="33041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body" idx="3"/>
          </p:nvPr>
        </p:nvSpPr>
        <p:spPr>
          <a:xfrm>
            <a:off x="1012553" y="3302231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body" idx="4"/>
          </p:nvPr>
        </p:nvSpPr>
        <p:spPr>
          <a:xfrm>
            <a:off x="7610121" y="343035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body" idx="5"/>
          </p:nvPr>
        </p:nvSpPr>
        <p:spPr>
          <a:xfrm>
            <a:off x="9814130" y="3297135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/>
          <p:nvPr/>
        </p:nvSpPr>
        <p:spPr>
          <a:xfrm rot="10800000">
            <a:off x="1526274" y="5120291"/>
            <a:ext cx="312952" cy="312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 rot="10800000">
            <a:off x="3728810" y="2381306"/>
            <a:ext cx="312952" cy="312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/>
          <p:nvPr/>
        </p:nvSpPr>
        <p:spPr>
          <a:xfrm rot="10800000">
            <a:off x="5931350" y="5112710"/>
            <a:ext cx="312952" cy="312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3"/>
          <p:cNvSpPr/>
          <p:nvPr/>
        </p:nvSpPr>
        <p:spPr>
          <a:xfrm rot="10800000">
            <a:off x="8133886" y="2374356"/>
            <a:ext cx="312952" cy="312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3"/>
          <p:cNvSpPr/>
          <p:nvPr/>
        </p:nvSpPr>
        <p:spPr>
          <a:xfrm rot="10800000">
            <a:off x="10328679" y="5112710"/>
            <a:ext cx="312952" cy="312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3"/>
          <p:cNvSpPr txBox="1">
            <a:spLocks noGrp="1"/>
          </p:cNvSpPr>
          <p:nvPr>
            <p:ph type="body" idx="6"/>
          </p:nvPr>
        </p:nvSpPr>
        <p:spPr>
          <a:xfrm>
            <a:off x="323865" y="5443524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body" idx="7"/>
          </p:nvPr>
        </p:nvSpPr>
        <p:spPr>
          <a:xfrm>
            <a:off x="2603674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body" idx="8"/>
          </p:nvPr>
        </p:nvSpPr>
        <p:spPr>
          <a:xfrm>
            <a:off x="6940193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9"/>
          </p:nvPr>
        </p:nvSpPr>
        <p:spPr>
          <a:xfrm>
            <a:off x="4676538" y="5440825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body" idx="13"/>
          </p:nvPr>
        </p:nvSpPr>
        <p:spPr>
          <a:xfrm>
            <a:off x="9029211" y="5425937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flipH="1">
            <a:off x="159397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3"/>
          <p:cNvSpPr/>
          <p:nvPr/>
        </p:nvSpPr>
        <p:spPr>
          <a:xfrm flipH="1">
            <a:off x="599670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/>
          <p:nvPr/>
        </p:nvSpPr>
        <p:spPr>
          <a:xfrm flipH="1">
            <a:off x="10395454" y="5182452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3"/>
          <p:cNvSpPr/>
          <p:nvPr/>
        </p:nvSpPr>
        <p:spPr>
          <a:xfrm flipH="1">
            <a:off x="3795674" y="2447011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"/>
          <p:cNvSpPr/>
          <p:nvPr/>
        </p:nvSpPr>
        <p:spPr>
          <a:xfrm flipH="1">
            <a:off x="8199591" y="2439404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/>
          <p:nvPr/>
        </p:nvSpPr>
        <p:spPr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>
  <p:cSld name="Título y contenid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43" name="Google Shape;143;p16"/>
          <p:cNvCxnSpPr/>
          <p:nvPr/>
        </p:nvCxnSpPr>
        <p:spPr>
          <a:xfrm>
            <a:off x="604434" y="1196392"/>
            <a:ext cx="10983132" cy="0"/>
          </a:xfrm>
          <a:prstGeom prst="straightConnector1">
            <a:avLst/>
          </a:prstGeom>
          <a:noFill/>
          <a:ln w="25400" cap="flat" cmpd="sng">
            <a:solidFill>
              <a:srgbClr val="D247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Quattrocento Sans"/>
              <a:buNone/>
              <a:defRPr sz="2800">
                <a:solidFill>
                  <a:srgbClr val="3A383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Quattrocento Sans"/>
              <a:buNone/>
              <a:defRPr sz="1200">
                <a:solidFill>
                  <a:srgbClr val="3F3F3F"/>
                </a:solidFill>
              </a:defRPr>
            </a:lvl1pPr>
            <a:lvl2pPr marL="914400" lvl="1" indent="-304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2pPr>
            <a:lvl3pPr marL="1371600" lvl="2" indent="-304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3pPr>
            <a:lvl4pPr marL="1828800" lvl="3" indent="-304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4pPr>
            <a:lvl5pPr marL="2286000" lvl="4" indent="-304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dt" idx="10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ftr" idx="11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ldNum" idx="12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838200" y="323085"/>
            <a:ext cx="105156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4"/>
          <p:cNvSpPr/>
          <p:nvPr/>
        </p:nvSpPr>
        <p:spPr>
          <a:xfrm>
            <a:off x="393701" y="2555644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770733" y="2921000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4"/>
          <p:cNvSpPr/>
          <p:nvPr/>
        </p:nvSpPr>
        <p:spPr>
          <a:xfrm rot="10800000">
            <a:off x="2597610" y="2555686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/>
          <p:nvPr/>
        </p:nvSpPr>
        <p:spPr>
          <a:xfrm rot="10800000">
            <a:off x="2971778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4798777" y="2555644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5175809" y="2921000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/>
          <p:nvPr/>
        </p:nvSpPr>
        <p:spPr>
          <a:xfrm rot="10800000">
            <a:off x="7002686" y="2555686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4"/>
          <p:cNvSpPr/>
          <p:nvPr/>
        </p:nvSpPr>
        <p:spPr>
          <a:xfrm rot="10800000">
            <a:off x="7376854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9203853" y="2555644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9580885" y="2921000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 rot="10800000">
            <a:off x="11407763" y="2555686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 rot="10800000">
            <a:off x="11781930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4"/>
          <p:cNvSpPr/>
          <p:nvPr/>
        </p:nvSpPr>
        <p:spPr>
          <a:xfrm rot="10800000">
            <a:off x="-1807468" y="2555686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/>
          <p:cNvSpPr/>
          <p:nvPr/>
        </p:nvSpPr>
        <p:spPr>
          <a:xfrm rot="10800000">
            <a:off x="-1433300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4"/>
          <p:cNvSpPr/>
          <p:nvPr/>
        </p:nvSpPr>
        <p:spPr>
          <a:xfrm rot="10800000">
            <a:off x="892208" y="3042476"/>
            <a:ext cx="1584000" cy="15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4"/>
          <p:cNvSpPr/>
          <p:nvPr/>
        </p:nvSpPr>
        <p:spPr>
          <a:xfrm rot="10800000">
            <a:off x="1008387" y="3164107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>
            <a:off x="3093275" y="3120402"/>
            <a:ext cx="1584000" cy="15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/>
          <p:nvPr/>
        </p:nvSpPr>
        <p:spPr>
          <a:xfrm rot="10800000">
            <a:off x="5303987" y="3037741"/>
            <a:ext cx="1584000" cy="158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rot="10800000">
            <a:off x="7505052" y="3120402"/>
            <a:ext cx="1584000" cy="15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 rot="10800000">
            <a:off x="9695660" y="3037741"/>
            <a:ext cx="1584000" cy="15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/>
          <p:nvPr/>
        </p:nvSpPr>
        <p:spPr>
          <a:xfrm rot="10800000">
            <a:off x="3219639" y="3246767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>
            <a:off x="5423651" y="3164105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/>
          <p:nvPr/>
        </p:nvSpPr>
        <p:spPr>
          <a:xfrm rot="10800000">
            <a:off x="7631227" y="3246766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4"/>
          <p:cNvSpPr/>
          <p:nvPr/>
        </p:nvSpPr>
        <p:spPr>
          <a:xfrm rot="10800000">
            <a:off x="9819508" y="3164104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4"/>
          <p:cNvSpPr/>
          <p:nvPr/>
        </p:nvSpPr>
        <p:spPr>
          <a:xfrm>
            <a:off x="1623709" y="4583449"/>
            <a:ext cx="120900" cy="57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3824774" y="2548369"/>
            <a:ext cx="120900" cy="57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/>
          <p:nvPr/>
        </p:nvSpPr>
        <p:spPr>
          <a:xfrm>
            <a:off x="6035487" y="4621738"/>
            <a:ext cx="120900" cy="572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4"/>
          <p:cNvSpPr/>
          <p:nvPr/>
        </p:nvSpPr>
        <p:spPr>
          <a:xfrm>
            <a:off x="8229853" y="2555644"/>
            <a:ext cx="120900" cy="57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10427162" y="4621738"/>
            <a:ext cx="120900" cy="57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3186063" y="3382913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7200"/>
              <a:buNone/>
              <a:defRPr sz="7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body" idx="2"/>
          </p:nvPr>
        </p:nvSpPr>
        <p:spPr>
          <a:xfrm>
            <a:off x="5407582" y="3304113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body" idx="3"/>
          </p:nvPr>
        </p:nvSpPr>
        <p:spPr>
          <a:xfrm>
            <a:off x="1012553" y="3302231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body" idx="4"/>
          </p:nvPr>
        </p:nvSpPr>
        <p:spPr>
          <a:xfrm>
            <a:off x="7610121" y="3430353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5"/>
          </p:nvPr>
        </p:nvSpPr>
        <p:spPr>
          <a:xfrm>
            <a:off x="9814130" y="3297135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24"/>
          <p:cNvSpPr/>
          <p:nvPr/>
        </p:nvSpPr>
        <p:spPr>
          <a:xfrm rot="10800000">
            <a:off x="1526326" y="5120343"/>
            <a:ext cx="312900" cy="31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4"/>
          <p:cNvSpPr/>
          <p:nvPr/>
        </p:nvSpPr>
        <p:spPr>
          <a:xfrm rot="10800000">
            <a:off x="3728862" y="2381358"/>
            <a:ext cx="312900" cy="31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4"/>
          <p:cNvSpPr/>
          <p:nvPr/>
        </p:nvSpPr>
        <p:spPr>
          <a:xfrm rot="10800000">
            <a:off x="5931402" y="5112762"/>
            <a:ext cx="312900" cy="312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4"/>
          <p:cNvSpPr/>
          <p:nvPr/>
        </p:nvSpPr>
        <p:spPr>
          <a:xfrm rot="10800000">
            <a:off x="8133938" y="2374408"/>
            <a:ext cx="312900" cy="31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4"/>
          <p:cNvSpPr/>
          <p:nvPr/>
        </p:nvSpPr>
        <p:spPr>
          <a:xfrm rot="10800000">
            <a:off x="10328731" y="5112762"/>
            <a:ext cx="312900" cy="3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4"/>
          <p:cNvSpPr txBox="1">
            <a:spLocks noGrp="1"/>
          </p:cNvSpPr>
          <p:nvPr>
            <p:ph type="body" idx="6"/>
          </p:nvPr>
        </p:nvSpPr>
        <p:spPr>
          <a:xfrm>
            <a:off x="323865" y="5443524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body" idx="7"/>
          </p:nvPr>
        </p:nvSpPr>
        <p:spPr>
          <a:xfrm>
            <a:off x="2603674" y="1158262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24"/>
          <p:cNvSpPr txBox="1">
            <a:spLocks noGrp="1"/>
          </p:cNvSpPr>
          <p:nvPr>
            <p:ph type="body" idx="8"/>
          </p:nvPr>
        </p:nvSpPr>
        <p:spPr>
          <a:xfrm>
            <a:off x="6940193" y="1158262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body" idx="9"/>
          </p:nvPr>
        </p:nvSpPr>
        <p:spPr>
          <a:xfrm>
            <a:off x="4676538" y="5440825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body" idx="13"/>
          </p:nvPr>
        </p:nvSpPr>
        <p:spPr>
          <a:xfrm>
            <a:off x="9029211" y="5425937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24"/>
          <p:cNvSpPr/>
          <p:nvPr/>
        </p:nvSpPr>
        <p:spPr>
          <a:xfrm flipH="1">
            <a:off x="1594014" y="5185996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 flipH="1">
            <a:off x="5996744" y="5185996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/>
          <p:nvPr/>
        </p:nvSpPr>
        <p:spPr>
          <a:xfrm flipH="1">
            <a:off x="10395496" y="5182452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/>
          <p:nvPr/>
        </p:nvSpPr>
        <p:spPr>
          <a:xfrm flipH="1">
            <a:off x="3795716" y="2447011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/>
          <p:nvPr/>
        </p:nvSpPr>
        <p:spPr>
          <a:xfrm flipH="1">
            <a:off x="8199633" y="2439404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2" name="Google Shape;132;p14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dt" idx="10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ftr" idx="11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ldNum" idx="12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cxnSp>
        <p:nvCxnSpPr>
          <p:cNvPr id="137" name="Google Shape;137;p14"/>
          <p:cNvCxnSpPr/>
          <p:nvPr/>
        </p:nvCxnSpPr>
        <p:spPr>
          <a:xfrm>
            <a:off x="604434" y="1196392"/>
            <a:ext cx="10983132" cy="0"/>
          </a:xfrm>
          <a:prstGeom prst="straightConnector1">
            <a:avLst/>
          </a:prstGeom>
          <a:noFill/>
          <a:ln w="25400" cap="flat" cmpd="sng">
            <a:solidFill>
              <a:srgbClr val="D2472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/>
          <p:nvPr/>
        </p:nvSpPr>
        <p:spPr>
          <a:xfrm>
            <a:off x="250167" y="6217920"/>
            <a:ext cx="11688791" cy="381284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AR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56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5"/>
          <p:cNvPicPr preferRelativeResize="0"/>
          <p:nvPr/>
        </p:nvPicPr>
        <p:blipFill rotWithShape="1">
          <a:blip r:embed="rId4">
            <a:alphaModFix/>
          </a:blip>
          <a:srcRect l="5126" r="5549" b="19972"/>
          <a:stretch/>
        </p:blipFill>
        <p:spPr>
          <a:xfrm>
            <a:off x="3429000" y="1162932"/>
            <a:ext cx="5200650" cy="4453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3564" y="1320403"/>
            <a:ext cx="7269480" cy="489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280" y="1334302"/>
            <a:ext cx="3552561" cy="357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68" y="-82871"/>
            <a:ext cx="12094464" cy="422148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4"/>
          <p:cNvSpPr/>
          <p:nvPr/>
        </p:nvSpPr>
        <p:spPr>
          <a:xfrm>
            <a:off x="189363" y="305024"/>
            <a:ext cx="11733681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AR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02. AGRUPACION / RESERVA DE CREDITO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02. AGRUPACION RESERVA DE CREDITO CONTRATOS TRACTO SUCESIVO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4"/>
          <p:cNvSpPr txBox="1"/>
          <p:nvPr/>
        </p:nvSpPr>
        <p:spPr>
          <a:xfrm>
            <a:off x="8810171" y="4993017"/>
            <a:ext cx="2047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A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Seleccionar cada Ítems y GENERACIÓN SOLICITUD AGRUPADA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4"/>
          <p:cNvSpPr/>
          <p:nvPr/>
        </p:nvSpPr>
        <p:spPr>
          <a:xfrm>
            <a:off x="-12192" y="6603834"/>
            <a:ext cx="12192000" cy="243840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AR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403002">
            <a:off x="2781116" y="1460437"/>
            <a:ext cx="1921617" cy="295442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4"/>
          <p:cNvSpPr/>
          <p:nvPr/>
        </p:nvSpPr>
        <p:spPr>
          <a:xfrm rot="-8345310" flipH="1">
            <a:off x="10563978" y="4499732"/>
            <a:ext cx="1546062" cy="1092867"/>
          </a:xfrm>
          <a:prstGeom prst="curvedUpArrow">
            <a:avLst>
              <a:gd name="adj1" fmla="val 14249"/>
              <a:gd name="adj2" fmla="val 65010"/>
              <a:gd name="adj3" fmla="val 25000"/>
            </a:avLst>
          </a:prstGeom>
          <a:solidFill>
            <a:srgbClr val="C000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22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3587" y="1209675"/>
            <a:ext cx="8124825" cy="5648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5"/>
          <p:cNvSpPr/>
          <p:nvPr/>
        </p:nvSpPr>
        <p:spPr>
          <a:xfrm rot="5400000">
            <a:off x="5736000" y="-5872379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7630"/>
            <a:ext cx="12192000" cy="68493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5"/>
          <p:cNvSpPr txBox="1"/>
          <p:nvPr/>
        </p:nvSpPr>
        <p:spPr>
          <a:xfrm>
            <a:off x="3745449" y="869225"/>
            <a:ext cx="48695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Usuario en DATOS GENERALES deberá informar: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5"/>
          <p:cNvSpPr/>
          <p:nvPr/>
        </p:nvSpPr>
        <p:spPr>
          <a:xfrm>
            <a:off x="5209455" y="4091862"/>
            <a:ext cx="367328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o titulo identificatorio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5"/>
          <p:cNvSpPr/>
          <p:nvPr/>
        </p:nvSpPr>
        <p:spPr>
          <a:xfrm>
            <a:off x="2730735" y="5529849"/>
            <a:ext cx="885524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5"/>
          <p:cNvSpPr txBox="1"/>
          <p:nvPr/>
        </p:nvSpPr>
        <p:spPr>
          <a:xfrm>
            <a:off x="3031524" y="4303147"/>
            <a:ext cx="558346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 de Selección de la gestión de compra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5"/>
          <p:cNvSpPr txBox="1"/>
          <p:nvPr/>
        </p:nvSpPr>
        <p:spPr>
          <a:xfrm>
            <a:off x="3023553" y="4569212"/>
            <a:ext cx="80537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Nro. de expediente SIGED asociado a la futura gestión de compras (Mesa de Entrada-GC)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5"/>
          <p:cNvSpPr txBox="1"/>
          <p:nvPr/>
        </p:nvSpPr>
        <p:spPr>
          <a:xfrm>
            <a:off x="3031524" y="4857125"/>
            <a:ext cx="43558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Origen de pago o tesorería correspondiente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5"/>
          <p:cNvSpPr/>
          <p:nvPr/>
        </p:nvSpPr>
        <p:spPr>
          <a:xfrm>
            <a:off x="2407713" y="3345420"/>
            <a:ext cx="785430" cy="51683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5"/>
          <p:cNvSpPr/>
          <p:nvPr/>
        </p:nvSpPr>
        <p:spPr>
          <a:xfrm>
            <a:off x="3478399" y="3235904"/>
            <a:ext cx="534099" cy="51683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687" y="1399673"/>
            <a:ext cx="8048625" cy="547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5278"/>
            <a:ext cx="12192000" cy="68493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6"/>
          <p:cNvSpPr/>
          <p:nvPr/>
        </p:nvSpPr>
        <p:spPr>
          <a:xfrm>
            <a:off x="193824" y="614983"/>
            <a:ext cx="94709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Usuario en ITEMS deberá informar a cada ítem: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6"/>
          <p:cNvSpPr txBox="1"/>
          <p:nvPr/>
        </p:nvSpPr>
        <p:spPr>
          <a:xfrm>
            <a:off x="3193948" y="5040974"/>
            <a:ext cx="41733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Opción de agregar descripción de la especificación particular del bien/ss.</a:t>
            </a:r>
            <a:endParaRPr sz="11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7961" y="5340252"/>
            <a:ext cx="280471" cy="18901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6"/>
          <p:cNvSpPr/>
          <p:nvPr/>
        </p:nvSpPr>
        <p:spPr>
          <a:xfrm>
            <a:off x="6114980" y="4808778"/>
            <a:ext cx="80446" cy="17779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6"/>
          <p:cNvSpPr/>
          <p:nvPr/>
        </p:nvSpPr>
        <p:spPr>
          <a:xfrm>
            <a:off x="261660" y="3944218"/>
            <a:ext cx="2008880" cy="1690630"/>
          </a:xfrm>
          <a:prstGeom prst="rightArrowCallout">
            <a:avLst>
              <a:gd name="adj1" fmla="val 22584"/>
              <a:gd name="adj2" fmla="val 25000"/>
              <a:gd name="adj3" fmla="val 25000"/>
              <a:gd name="adj4" fmla="val 64977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6"/>
          <p:cNvSpPr txBox="1"/>
          <p:nvPr/>
        </p:nvSpPr>
        <p:spPr>
          <a:xfrm>
            <a:off x="255985" y="3944218"/>
            <a:ext cx="1410402" cy="183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Seleccionar con un doble click…Unidad Ejecutora correspondiente a Programa/Actividad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Color Verde de ítems, indica selección correcta.</a:t>
            </a:r>
            <a:endParaRPr sz="11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6"/>
          <p:cNvSpPr/>
          <p:nvPr/>
        </p:nvSpPr>
        <p:spPr>
          <a:xfrm>
            <a:off x="8946284" y="3856085"/>
            <a:ext cx="738335" cy="564052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6"/>
          <p:cNvSpPr/>
          <p:nvPr/>
        </p:nvSpPr>
        <p:spPr>
          <a:xfrm>
            <a:off x="9439707" y="4717550"/>
            <a:ext cx="208862" cy="69991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6"/>
          <p:cNvSpPr txBox="1"/>
          <p:nvPr/>
        </p:nvSpPr>
        <p:spPr>
          <a:xfrm>
            <a:off x="7601189" y="5364140"/>
            <a:ext cx="269019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Modificar</a:t>
            </a:r>
            <a:r>
              <a:rPr lang="es-AR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precio o cotización (valor de plaza en el mercado)</a:t>
            </a: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6"/>
          <p:cNvSpPr txBox="1"/>
          <p:nvPr/>
        </p:nvSpPr>
        <p:spPr>
          <a:xfrm>
            <a:off x="4929303" y="2927671"/>
            <a:ext cx="252504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AR" sz="1200" b="0" i="1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Fuente de Financiamiento</a:t>
            </a:r>
            <a:endParaRPr sz="1200" b="0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6"/>
          <p:cNvSpPr/>
          <p:nvPr/>
        </p:nvSpPr>
        <p:spPr>
          <a:xfrm>
            <a:off x="7578213" y="3234645"/>
            <a:ext cx="326956" cy="315759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6"/>
          <p:cNvSpPr/>
          <p:nvPr/>
        </p:nvSpPr>
        <p:spPr>
          <a:xfrm>
            <a:off x="7340996" y="3522688"/>
            <a:ext cx="326956" cy="29199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6"/>
          <p:cNvSpPr/>
          <p:nvPr/>
        </p:nvSpPr>
        <p:spPr>
          <a:xfrm>
            <a:off x="2339655" y="4485290"/>
            <a:ext cx="463463" cy="374563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6"/>
          <p:cNvSpPr txBox="1"/>
          <p:nvPr/>
        </p:nvSpPr>
        <p:spPr>
          <a:xfrm>
            <a:off x="92220" y="884598"/>
            <a:ext cx="1003329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Fuente de Financiamiento.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Seleccionar Programa correspondiente a su Estructura Programática.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Destino/Unidad ejecutora de su programa.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6">
            <a:hlinkClick r:id="" action="ppaction://hlinkshowjump?jump=nextslide"/>
          </p:cNvPr>
          <p:cNvSpPr/>
          <p:nvPr/>
        </p:nvSpPr>
        <p:spPr>
          <a:xfrm>
            <a:off x="2466935" y="4552142"/>
            <a:ext cx="208905" cy="20127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6"/>
          <p:cNvSpPr/>
          <p:nvPr/>
        </p:nvSpPr>
        <p:spPr>
          <a:xfrm>
            <a:off x="8705442" y="4540527"/>
            <a:ext cx="240453" cy="217259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6"/>
          <p:cNvSpPr txBox="1"/>
          <p:nvPr/>
        </p:nvSpPr>
        <p:spPr>
          <a:xfrm>
            <a:off x="8069943" y="4986575"/>
            <a:ext cx="161467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Cantidad de reserva en meses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6"/>
          <p:cNvSpPr/>
          <p:nvPr/>
        </p:nvSpPr>
        <p:spPr>
          <a:xfrm>
            <a:off x="8705442" y="4784848"/>
            <a:ext cx="75702" cy="24164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6"/>
          <p:cNvSpPr/>
          <p:nvPr/>
        </p:nvSpPr>
        <p:spPr>
          <a:xfrm>
            <a:off x="8945895" y="3170550"/>
            <a:ext cx="1165155" cy="379854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6"/>
          <p:cNvSpPr/>
          <p:nvPr/>
        </p:nvSpPr>
        <p:spPr>
          <a:xfrm>
            <a:off x="7905170" y="3482448"/>
            <a:ext cx="990254" cy="29674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37"/>
          <p:cNvPicPr preferRelativeResize="0"/>
          <p:nvPr/>
        </p:nvPicPr>
        <p:blipFill rotWithShape="1">
          <a:blip r:embed="rId3">
            <a:alphaModFix/>
          </a:blip>
          <a:srcRect l="5126" r="5549" b="19972"/>
          <a:stretch/>
        </p:blipFill>
        <p:spPr>
          <a:xfrm>
            <a:off x="807292" y="1916132"/>
            <a:ext cx="2096558" cy="14487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407" name="Google Shape;407;p37"/>
          <p:cNvSpPr/>
          <p:nvPr/>
        </p:nvSpPr>
        <p:spPr>
          <a:xfrm rot="5400000">
            <a:off x="5736000" y="-5872379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688"/>
            <a:ext cx="12192000" cy="68493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7"/>
          <p:cNvSpPr/>
          <p:nvPr/>
        </p:nvSpPr>
        <p:spPr>
          <a:xfrm>
            <a:off x="1941324" y="1082582"/>
            <a:ext cx="10290985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ALTA Y PUESTA EN CURSO: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JEFE DE UNIDAD OPERATIVA DE CONTRATACIONES (U.O.C.)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2667" y="1916132"/>
            <a:ext cx="928297" cy="43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0026" y="2397482"/>
            <a:ext cx="930518" cy="498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17732" y="2517288"/>
            <a:ext cx="1025491" cy="28174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7"/>
          <p:cNvSpPr txBox="1"/>
          <p:nvPr/>
        </p:nvSpPr>
        <p:spPr>
          <a:xfrm>
            <a:off x="3143223" y="2022559"/>
            <a:ext cx="789489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  </a:t>
            </a:r>
            <a:r>
              <a:rPr lang="es-A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Grabar en la base de datos con el botón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2)  </a:t>
            </a:r>
            <a:r>
              <a:rPr lang="es-A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Posteriormente ingresar por el botón                    para realizar cambios,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imprimir y poner en curso el documento. (usuario Jefe de U.O.C. pone en curso).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1826"/>
            <a:ext cx="12166536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8"/>
          <p:cNvSpPr/>
          <p:nvPr/>
        </p:nvSpPr>
        <p:spPr>
          <a:xfrm>
            <a:off x="6317742" y="1435370"/>
            <a:ext cx="46085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8"/>
          <p:cNvSpPr txBox="1"/>
          <p:nvPr/>
        </p:nvSpPr>
        <p:spPr>
          <a:xfrm>
            <a:off x="2535380" y="1141024"/>
            <a:ext cx="753465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APROBACIÓN DE AGRUPACION / RESERVA DE CREDITO</a:t>
            </a:r>
            <a:endParaRPr sz="20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Existen dos niveles de autorización: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8"/>
          <p:cNvSpPr txBox="1"/>
          <p:nvPr/>
        </p:nvSpPr>
        <p:spPr>
          <a:xfrm>
            <a:off x="2495016" y="4752443"/>
            <a:ext cx="465455" cy="31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8"/>
          <p:cNvSpPr txBox="1"/>
          <p:nvPr/>
        </p:nvSpPr>
        <p:spPr>
          <a:xfrm>
            <a:off x="2450592" y="3216555"/>
            <a:ext cx="465455" cy="31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8292" y="4443429"/>
            <a:ext cx="2135573" cy="1148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2382" y="2835048"/>
            <a:ext cx="2048710" cy="1101958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8"/>
          <p:cNvSpPr txBox="1"/>
          <p:nvPr/>
        </p:nvSpPr>
        <p:spPr>
          <a:xfrm>
            <a:off x="2229633" y="5751789"/>
            <a:ext cx="1092234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APROBADA  AGRUPACION / RESERVA DE CREDITO POR CGP – SE RESERVA EL CRÉDITO PRESUPUESTARIO.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INICIO DE UNA GESTION DE COMPRAS.</a:t>
            </a:r>
            <a:endParaRPr sz="16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8"/>
          <p:cNvSpPr/>
          <p:nvPr/>
        </p:nvSpPr>
        <p:spPr>
          <a:xfrm>
            <a:off x="206708" y="6636651"/>
            <a:ext cx="12192000" cy="243840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AR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8"/>
          <p:cNvSpPr/>
          <p:nvPr/>
        </p:nvSpPr>
        <p:spPr>
          <a:xfrm rot="5400000">
            <a:off x="6047232" y="-6047232"/>
            <a:ext cx="97536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8"/>
          <p:cNvSpPr txBox="1"/>
          <p:nvPr/>
        </p:nvSpPr>
        <p:spPr>
          <a:xfrm>
            <a:off x="3530664" y="2433360"/>
            <a:ext cx="43626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1er Nivel de Autorización</a:t>
            </a:r>
            <a:r>
              <a:rPr lang="es-A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8"/>
          <p:cNvSpPr txBox="1"/>
          <p:nvPr/>
        </p:nvSpPr>
        <p:spPr>
          <a:xfrm flipH="1">
            <a:off x="3530664" y="4044362"/>
            <a:ext cx="337196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2do Nivel de Autorización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8"/>
          <p:cNvSpPr txBox="1"/>
          <p:nvPr/>
        </p:nvSpPr>
        <p:spPr>
          <a:xfrm>
            <a:off x="3163613" y="3192336"/>
            <a:ext cx="47296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JEFE DE DEPARTAMENTO CONTABLE DEL ORGANISMO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8"/>
          <p:cNvSpPr txBox="1"/>
          <p:nvPr/>
        </p:nvSpPr>
        <p:spPr>
          <a:xfrm>
            <a:off x="2916047" y="4768947"/>
            <a:ext cx="48978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SAF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0620"/>
            <a:ext cx="12192000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9"/>
          <p:cNvSpPr/>
          <p:nvPr/>
        </p:nvSpPr>
        <p:spPr>
          <a:xfrm>
            <a:off x="6317742" y="1435370"/>
            <a:ext cx="46085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9"/>
          <p:cNvSpPr txBox="1"/>
          <p:nvPr/>
        </p:nvSpPr>
        <p:spPr>
          <a:xfrm>
            <a:off x="573437" y="1059620"/>
            <a:ext cx="65867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IMPRESIONES DE COMPROBANTES </a:t>
            </a:r>
            <a:endParaRPr sz="16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RESERVA DE CREDITO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(FORMULARIO DE EJECUCION DE GASTO)</a:t>
            </a:r>
            <a:endParaRPr sz="16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9"/>
          <p:cNvSpPr/>
          <p:nvPr/>
        </p:nvSpPr>
        <p:spPr>
          <a:xfrm>
            <a:off x="0" y="6614160"/>
            <a:ext cx="12192000" cy="243840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AR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9"/>
          <p:cNvSpPr/>
          <p:nvPr/>
        </p:nvSpPr>
        <p:spPr>
          <a:xfrm rot="5400000">
            <a:off x="6047232" y="-6047232"/>
            <a:ext cx="97536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1" name="Google Shape;44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672" y="1958590"/>
            <a:ext cx="6608957" cy="3948208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9"/>
          <p:cNvSpPr/>
          <p:nvPr/>
        </p:nvSpPr>
        <p:spPr>
          <a:xfrm>
            <a:off x="1095049" y="2982611"/>
            <a:ext cx="646044" cy="51683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56596" y="746519"/>
            <a:ext cx="4575209" cy="5867641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9"/>
          <p:cNvSpPr/>
          <p:nvPr/>
        </p:nvSpPr>
        <p:spPr>
          <a:xfrm>
            <a:off x="1741093" y="3344197"/>
            <a:ext cx="5786430" cy="1552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7536"/>
            <a:ext cx="12192000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0"/>
          <p:cNvSpPr/>
          <p:nvPr/>
        </p:nvSpPr>
        <p:spPr>
          <a:xfrm>
            <a:off x="6317742" y="1435370"/>
            <a:ext cx="46085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0"/>
          <p:cNvSpPr/>
          <p:nvPr/>
        </p:nvSpPr>
        <p:spPr>
          <a:xfrm>
            <a:off x="3571875" y="836822"/>
            <a:ext cx="59626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IMPRESIONES</a:t>
            </a:r>
            <a:r>
              <a:rPr lang="es-AR" sz="1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COMPROBANTES – SOLICITUD DEL GASTO Nro. / DETALLE DE ITEMS SELECCIONADOS</a:t>
            </a:r>
            <a:endParaRPr sz="16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0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AR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40"/>
          <p:cNvSpPr/>
          <p:nvPr/>
        </p:nvSpPr>
        <p:spPr>
          <a:xfrm rot="5400000">
            <a:off x="6047232" y="-6047232"/>
            <a:ext cx="97536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1480377"/>
            <a:ext cx="4648200" cy="4834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204" y="1033299"/>
            <a:ext cx="1646835" cy="1832681"/>
          </a:xfrm>
          <a:prstGeom prst="ellipse">
            <a:avLst/>
          </a:prstGeom>
          <a:noFill/>
          <a:ln w="63500" cap="rnd" cmpd="sng">
            <a:solidFill>
              <a:srgbClr val="A2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0000"/>
              </a:srgbClr>
            </a:outerShdw>
          </a:effectLst>
        </p:spPr>
      </p:pic>
      <p:pic>
        <p:nvPicPr>
          <p:cNvPr id="461" name="Google Shape;461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8814" y="2016314"/>
            <a:ext cx="66675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1"/>
          <p:cNvSpPr/>
          <p:nvPr/>
        </p:nvSpPr>
        <p:spPr>
          <a:xfrm rot="5400000">
            <a:off x="5858998" y="-5995377"/>
            <a:ext cx="474004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63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8316"/>
            <a:ext cx="12192000" cy="78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>
            <a:spLocks noGrp="1"/>
          </p:cNvSpPr>
          <p:nvPr>
            <p:ph type="subTitle" idx="4294967295"/>
          </p:nvPr>
        </p:nvSpPr>
        <p:spPr>
          <a:xfrm>
            <a:off x="1002744" y="1477109"/>
            <a:ext cx="10757847" cy="192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es-AR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s-AR" sz="2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RÉGIMEN GENERAL DE E LA ADMINISTRACIÓN</a:t>
            </a:r>
            <a:endParaRPr sz="2800" b="1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5" name="Google Shape;255;p26"/>
          <p:cNvSpPr/>
          <p:nvPr/>
        </p:nvSpPr>
        <p:spPr>
          <a:xfrm>
            <a:off x="250167" y="6217920"/>
            <a:ext cx="11688791" cy="381284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AR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166" y="231019"/>
            <a:ext cx="11688791" cy="83812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6"/>
          <p:cNvSpPr/>
          <p:nvPr/>
        </p:nvSpPr>
        <p:spPr>
          <a:xfrm>
            <a:off x="1002744" y="5083535"/>
            <a:ext cx="10757847" cy="4153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800" b="1" i="0" u="none" strike="noStrike" cap="none">
                <a:solidFill>
                  <a:srgbClr val="DD462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UNIDAD IV- IMPLEMENTACIÓN DEL SISTEMA DE COMPRAS Y CONT. EN SIIF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8" name="Google Shape;258;p26"/>
          <p:cNvSpPr/>
          <p:nvPr/>
        </p:nvSpPr>
        <p:spPr>
          <a:xfrm>
            <a:off x="3048000" y="5645062"/>
            <a:ext cx="8712591" cy="4267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800" b="1" i="0" u="none" strike="noStrike" cap="none">
                <a:solidFill>
                  <a:srgbClr val="DD462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02. AGRUPACION- RESERVA DE CREDITO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7"/>
          <p:cNvSpPr txBox="1"/>
          <p:nvPr/>
        </p:nvSpPr>
        <p:spPr>
          <a:xfrm>
            <a:off x="890785" y="1476366"/>
            <a:ext cx="11020027" cy="35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APROBADA LA/S SOLICITUD/ES DE GASTO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UOC EN EL MÓDULO AGRUPACIÓN / RESERVA DE CRÉDITO, AGRUPA ÍTEMS DE UNA MISMA O DE DIVERSAS S.G. ( DE UNIDADES ORGÁNICAS DE SU DEPENDENCIA), PARA INICIAR UNA SOLA RESERVA DE CRÉDITO, Y CONTINUAR CON EL PROCEDIMIENTO DE GESTIÓN DE COMPRA O CONTRATACIÓN.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3999"/>
            <a:ext cx="12192000" cy="79446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7"/>
          <p:cNvSpPr/>
          <p:nvPr/>
        </p:nvSpPr>
        <p:spPr>
          <a:xfrm>
            <a:off x="0" y="6531430"/>
            <a:ext cx="12192000" cy="351378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AR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399" y="4218994"/>
            <a:ext cx="3733801" cy="248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4429496" y="6524113"/>
            <a:ext cx="2636322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299"/>
            <a:ext cx="12192000" cy="60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8"/>
          <p:cNvSpPr/>
          <p:nvPr/>
        </p:nvSpPr>
        <p:spPr>
          <a:xfrm>
            <a:off x="-1730328" y="1241724"/>
            <a:ext cx="9014251" cy="45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01. Solicitud de Gasto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Solicitud del Gasto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Solicitud de Gasto Contratos de Tracto Sucesivo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</a:t>
            </a:r>
            <a:r>
              <a:rPr lang="es-AR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02. Agrupación Reserva de Crédito</a:t>
            </a:r>
            <a:endParaRPr sz="1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Agrupación / Reserva de Crédito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Agrupación / Reserva de Crédito Contratos Tracto Sucesivo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03. Gestión de Compras Express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04. Gestión de Compras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Gestión de Compras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Cotizaciones de Proveedores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03. Gestión de Compras -  Pre- Adjudicación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04. Gestión de Compras- Adjudicación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05. Agenda de Participantes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05. Anticipos y Garantías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Anticipo Financiero de gestiones de compra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Ingreso de Garantías para gestiones de compras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06. Gestión de Contenidos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8"/>
          <p:cNvSpPr/>
          <p:nvPr/>
        </p:nvSpPr>
        <p:spPr>
          <a:xfrm>
            <a:off x="0" y="6679614"/>
            <a:ext cx="12192000" cy="356771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AR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2110153" y="689324"/>
            <a:ext cx="7751297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INTEGRADO DE INFORMACIÓN FINANCIERA   (SIIF)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sng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MODULOS QUE INTEGRAN EL SISTEMA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4650" y="1489370"/>
            <a:ext cx="5374395" cy="434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5" y="1458524"/>
            <a:ext cx="5642329" cy="39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9"/>
          <p:cNvSpPr/>
          <p:nvPr/>
        </p:nvSpPr>
        <p:spPr>
          <a:xfrm rot="5400000">
            <a:off x="5736000" y="-5872379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" y="3505"/>
            <a:ext cx="12094464" cy="58425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9"/>
          <p:cNvSpPr/>
          <p:nvPr/>
        </p:nvSpPr>
        <p:spPr>
          <a:xfrm>
            <a:off x="2057399" y="594227"/>
            <a:ext cx="95059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AR"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02. AGRUPACION / RESERVA DE CREDITO</a:t>
            </a:r>
            <a:endParaRPr sz="32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9"/>
          <p:cNvSpPr txBox="1"/>
          <p:nvPr/>
        </p:nvSpPr>
        <p:spPr>
          <a:xfrm>
            <a:off x="10934699" y="4618200"/>
            <a:ext cx="125730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A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Seleccionar cada Ítems y GENERACIÓN SOLICITUD AGRUPADA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9"/>
          <p:cNvSpPr/>
          <p:nvPr/>
        </p:nvSpPr>
        <p:spPr>
          <a:xfrm>
            <a:off x="-12192" y="6603834"/>
            <a:ext cx="12192000" cy="243840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AR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9"/>
          <p:cNvSpPr/>
          <p:nvPr/>
        </p:nvSpPr>
        <p:spPr>
          <a:xfrm rot="-240000">
            <a:off x="2243310" y="2908218"/>
            <a:ext cx="1660017" cy="943731"/>
          </a:xfrm>
          <a:prstGeom prst="curvedLeftArrow">
            <a:avLst>
              <a:gd name="adj1" fmla="val 17561"/>
              <a:gd name="adj2" fmla="val 50000"/>
              <a:gd name="adj3" fmla="val 25000"/>
            </a:avLst>
          </a:prstGeom>
          <a:solidFill>
            <a:srgbClr val="C000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747F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526" y="1371601"/>
            <a:ext cx="6585173" cy="478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13736">
            <a:off x="2942894" y="2050114"/>
            <a:ext cx="1921617" cy="295442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9"/>
          <p:cNvSpPr/>
          <p:nvPr/>
        </p:nvSpPr>
        <p:spPr>
          <a:xfrm rot="-698893">
            <a:off x="10233779" y="5865294"/>
            <a:ext cx="1420837" cy="686845"/>
          </a:xfrm>
          <a:prstGeom prst="curvedUpArrow">
            <a:avLst>
              <a:gd name="adj1" fmla="val 25000"/>
              <a:gd name="adj2" fmla="val 55040"/>
              <a:gd name="adj3" fmla="val 25000"/>
            </a:avLst>
          </a:prstGeom>
          <a:solidFill>
            <a:srgbClr val="C000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22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1351" y="1295952"/>
            <a:ext cx="8209297" cy="556204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0"/>
          <p:cNvSpPr/>
          <p:nvPr/>
        </p:nvSpPr>
        <p:spPr>
          <a:xfrm rot="5400000">
            <a:off x="5736000" y="-5872379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7630"/>
            <a:ext cx="12192000" cy="68493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0"/>
          <p:cNvSpPr txBox="1"/>
          <p:nvPr/>
        </p:nvSpPr>
        <p:spPr>
          <a:xfrm>
            <a:off x="3745449" y="869225"/>
            <a:ext cx="48695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Usuario en DATOS GENERALES deberá informar: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0"/>
          <p:cNvSpPr/>
          <p:nvPr/>
        </p:nvSpPr>
        <p:spPr>
          <a:xfrm>
            <a:off x="5293677" y="4102876"/>
            <a:ext cx="340553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o título identificatorio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0"/>
          <p:cNvSpPr/>
          <p:nvPr/>
        </p:nvSpPr>
        <p:spPr>
          <a:xfrm>
            <a:off x="2730735" y="5529849"/>
            <a:ext cx="885524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0"/>
          <p:cNvSpPr txBox="1"/>
          <p:nvPr/>
        </p:nvSpPr>
        <p:spPr>
          <a:xfrm>
            <a:off x="3031524" y="4303147"/>
            <a:ext cx="540413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 de Selección de la gestión de compra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0"/>
          <p:cNvSpPr txBox="1"/>
          <p:nvPr/>
        </p:nvSpPr>
        <p:spPr>
          <a:xfrm>
            <a:off x="3023554" y="4569212"/>
            <a:ext cx="785909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Nro. de expediente SIGED asociado a la futura gestión de compras (Mesa de Entrada-GC</a:t>
            </a:r>
            <a:r>
              <a:rPr lang="es-AR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0"/>
          <p:cNvSpPr txBox="1"/>
          <p:nvPr/>
        </p:nvSpPr>
        <p:spPr>
          <a:xfrm>
            <a:off x="3031524" y="4857125"/>
            <a:ext cx="43558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Origen de pago o tesorería correspondiente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8252" y="1362077"/>
            <a:ext cx="8201025" cy="547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5278"/>
            <a:ext cx="12192000" cy="68493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1"/>
          <p:cNvSpPr/>
          <p:nvPr/>
        </p:nvSpPr>
        <p:spPr>
          <a:xfrm>
            <a:off x="193824" y="614983"/>
            <a:ext cx="94709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Usuario en ITEMS deberá informar a cada ítem: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1"/>
          <p:cNvSpPr txBox="1"/>
          <p:nvPr/>
        </p:nvSpPr>
        <p:spPr>
          <a:xfrm>
            <a:off x="3281028" y="5285403"/>
            <a:ext cx="41733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Opción de agregar descripción de la especificación particular del bien/ss.</a:t>
            </a:r>
            <a:endParaRPr sz="11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9909" y="5529268"/>
            <a:ext cx="280471" cy="18901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1"/>
          <p:cNvSpPr/>
          <p:nvPr/>
        </p:nvSpPr>
        <p:spPr>
          <a:xfrm>
            <a:off x="5180666" y="5140061"/>
            <a:ext cx="80446" cy="17779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261660" y="3944218"/>
            <a:ext cx="2008880" cy="1690630"/>
          </a:xfrm>
          <a:prstGeom prst="rightArrowCallout">
            <a:avLst>
              <a:gd name="adj1" fmla="val 22584"/>
              <a:gd name="adj2" fmla="val 25000"/>
              <a:gd name="adj3" fmla="val 25000"/>
              <a:gd name="adj4" fmla="val 64977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1"/>
          <p:cNvSpPr txBox="1"/>
          <p:nvPr/>
        </p:nvSpPr>
        <p:spPr>
          <a:xfrm>
            <a:off x="255985" y="3944218"/>
            <a:ext cx="1410402" cy="183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Seleccionar con un doble click…Unidad Ejecutora correspondiente a Programa/Actividad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Color Verde de ítems, indica selección correcta.</a:t>
            </a:r>
            <a:endParaRPr sz="11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7275444" y="3896139"/>
            <a:ext cx="646044" cy="51683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1"/>
          <p:cNvSpPr/>
          <p:nvPr/>
        </p:nvSpPr>
        <p:spPr>
          <a:xfrm>
            <a:off x="7624955" y="5140061"/>
            <a:ext cx="148481" cy="48498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1"/>
          <p:cNvSpPr txBox="1"/>
          <p:nvPr/>
        </p:nvSpPr>
        <p:spPr>
          <a:xfrm>
            <a:off x="6930887" y="5529268"/>
            <a:ext cx="269019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Modificar</a:t>
            </a:r>
            <a:r>
              <a:rPr lang="es-AR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precio o cotización (valor de plaza en el mercado)</a:t>
            </a: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1"/>
          <p:cNvSpPr txBox="1"/>
          <p:nvPr/>
        </p:nvSpPr>
        <p:spPr>
          <a:xfrm>
            <a:off x="4929303" y="2927671"/>
            <a:ext cx="252504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AR" sz="1200" b="0" i="1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Fuente de Financiamiento</a:t>
            </a:r>
            <a:endParaRPr sz="1200" b="0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1"/>
          <p:cNvSpPr/>
          <p:nvPr/>
        </p:nvSpPr>
        <p:spPr>
          <a:xfrm>
            <a:off x="7699195" y="3213079"/>
            <a:ext cx="326956" cy="315759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1"/>
          <p:cNvSpPr/>
          <p:nvPr/>
        </p:nvSpPr>
        <p:spPr>
          <a:xfrm>
            <a:off x="7461477" y="3509544"/>
            <a:ext cx="326956" cy="29199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1"/>
          <p:cNvSpPr/>
          <p:nvPr/>
        </p:nvSpPr>
        <p:spPr>
          <a:xfrm>
            <a:off x="2442575" y="4434214"/>
            <a:ext cx="463463" cy="463463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1"/>
          <p:cNvSpPr txBox="1"/>
          <p:nvPr/>
        </p:nvSpPr>
        <p:spPr>
          <a:xfrm>
            <a:off x="244466" y="915318"/>
            <a:ext cx="1003329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Fuente de Financiamiento.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Seleccionar Programa correspondiente a su Estructura Programática.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Destino/Unidad ejecutora de su programa.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1">
            <a:hlinkClick r:id="" action="ppaction://hlinkshowjump?jump=nextslide"/>
          </p:cNvPr>
          <p:cNvSpPr/>
          <p:nvPr/>
        </p:nvSpPr>
        <p:spPr>
          <a:xfrm>
            <a:off x="2587951" y="4567135"/>
            <a:ext cx="208905" cy="20127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1"/>
          <p:cNvSpPr/>
          <p:nvPr/>
        </p:nvSpPr>
        <p:spPr>
          <a:xfrm>
            <a:off x="9073650" y="3170550"/>
            <a:ext cx="1037400" cy="358288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1"/>
          <p:cNvSpPr/>
          <p:nvPr/>
        </p:nvSpPr>
        <p:spPr>
          <a:xfrm>
            <a:off x="8159206" y="3482448"/>
            <a:ext cx="736217" cy="319091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/>
          <p:nvPr/>
        </p:nvSpPr>
        <p:spPr>
          <a:xfrm rot="5400000">
            <a:off x="5736000" y="-5872379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688"/>
            <a:ext cx="12192000" cy="68493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2">
            <a:hlinkClick r:id="" action="ppaction://hlinkshowjump?jump=previousslide"/>
          </p:cNvPr>
          <p:cNvSpPr/>
          <p:nvPr/>
        </p:nvSpPr>
        <p:spPr>
          <a:xfrm>
            <a:off x="2114550" y="831081"/>
            <a:ext cx="82677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• </a:t>
            </a:r>
            <a:r>
              <a:rPr lang="es-A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Seleccionar la Unidad Ejecutora del Gasto, Aceptar.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087" y="1456480"/>
            <a:ext cx="11553825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2">
            <a:hlinkClick r:id="" action="ppaction://hlinkshowjump?jump=previousslide"/>
          </p:cNvPr>
          <p:cNvSpPr/>
          <p:nvPr/>
        </p:nvSpPr>
        <p:spPr>
          <a:xfrm>
            <a:off x="1077239" y="6062275"/>
            <a:ext cx="425886" cy="3757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9706" y="37500"/>
                </a:moveTo>
                <a:lnTo>
                  <a:pt x="79853" y="15000"/>
                </a:lnTo>
                <a:lnTo>
                  <a:pt x="60000" y="37500"/>
                </a:lnTo>
                <a:lnTo>
                  <a:pt x="69926" y="37500"/>
                </a:lnTo>
                <a:lnTo>
                  <a:pt x="69926" y="71250"/>
                </a:lnTo>
                <a:cubicBezTo>
                  <a:pt x="69926" y="77463"/>
                  <a:pt x="65482" y="82500"/>
                  <a:pt x="60000" y="82500"/>
                </a:cubicBezTo>
                <a:lnTo>
                  <a:pt x="50074" y="82500"/>
                </a:lnTo>
                <a:cubicBezTo>
                  <a:pt x="44591" y="82500"/>
                  <a:pt x="40147" y="77463"/>
                  <a:pt x="40147" y="71250"/>
                </a:cubicBezTo>
                <a:lnTo>
                  <a:pt x="40147" y="37500"/>
                </a:lnTo>
                <a:lnTo>
                  <a:pt x="20294" y="37500"/>
                </a:lnTo>
                <a:lnTo>
                  <a:pt x="20294" y="71250"/>
                </a:lnTo>
                <a:lnTo>
                  <a:pt x="20294" y="71250"/>
                </a:lnTo>
                <a:cubicBezTo>
                  <a:pt x="20294" y="89890"/>
                  <a:pt x="33627" y="105000"/>
                  <a:pt x="50074" y="105000"/>
                </a:cubicBezTo>
                <a:lnTo>
                  <a:pt x="60000" y="105000"/>
                </a:lnTo>
                <a:cubicBezTo>
                  <a:pt x="76447" y="105000"/>
                  <a:pt x="89779" y="89890"/>
                  <a:pt x="89779" y="71250"/>
                </a:cubicBezTo>
                <a:lnTo>
                  <a:pt x="89779" y="37500"/>
                </a:lnTo>
                <a:close/>
              </a:path>
              <a:path w="120000" h="120000" fill="darken" extrusionOk="0">
                <a:moveTo>
                  <a:pt x="99706" y="37500"/>
                </a:moveTo>
                <a:lnTo>
                  <a:pt x="79853" y="15000"/>
                </a:lnTo>
                <a:lnTo>
                  <a:pt x="60000" y="37500"/>
                </a:lnTo>
                <a:lnTo>
                  <a:pt x="69926" y="37500"/>
                </a:lnTo>
                <a:lnTo>
                  <a:pt x="69926" y="71250"/>
                </a:lnTo>
                <a:cubicBezTo>
                  <a:pt x="69926" y="77463"/>
                  <a:pt x="65482" y="82500"/>
                  <a:pt x="60000" y="82500"/>
                </a:cubicBezTo>
                <a:lnTo>
                  <a:pt x="50074" y="82500"/>
                </a:lnTo>
                <a:cubicBezTo>
                  <a:pt x="44591" y="82500"/>
                  <a:pt x="40147" y="77463"/>
                  <a:pt x="40147" y="71250"/>
                </a:cubicBezTo>
                <a:lnTo>
                  <a:pt x="40147" y="37500"/>
                </a:lnTo>
                <a:lnTo>
                  <a:pt x="20294" y="37500"/>
                </a:lnTo>
                <a:lnTo>
                  <a:pt x="20294" y="71250"/>
                </a:lnTo>
                <a:lnTo>
                  <a:pt x="20294" y="71250"/>
                </a:lnTo>
                <a:cubicBezTo>
                  <a:pt x="20294" y="89890"/>
                  <a:pt x="33627" y="105000"/>
                  <a:pt x="50074" y="105000"/>
                </a:cubicBezTo>
                <a:lnTo>
                  <a:pt x="60000" y="105000"/>
                </a:lnTo>
                <a:cubicBezTo>
                  <a:pt x="76447" y="105000"/>
                  <a:pt x="89779" y="89890"/>
                  <a:pt x="89779" y="71250"/>
                </a:cubicBezTo>
                <a:lnTo>
                  <a:pt x="89779" y="37500"/>
                </a:lnTo>
                <a:close/>
              </a:path>
              <a:path w="120000" h="120000" fill="none" extrusionOk="0">
                <a:moveTo>
                  <a:pt x="99706" y="37500"/>
                </a:moveTo>
                <a:lnTo>
                  <a:pt x="89779" y="37500"/>
                </a:lnTo>
                <a:lnTo>
                  <a:pt x="89779" y="71250"/>
                </a:lnTo>
                <a:lnTo>
                  <a:pt x="89779" y="71250"/>
                </a:lnTo>
                <a:cubicBezTo>
                  <a:pt x="89779" y="89890"/>
                  <a:pt x="76447" y="105000"/>
                  <a:pt x="60000" y="105000"/>
                </a:cubicBezTo>
                <a:lnTo>
                  <a:pt x="50074" y="105000"/>
                </a:lnTo>
                <a:lnTo>
                  <a:pt x="50074" y="105000"/>
                </a:lnTo>
                <a:cubicBezTo>
                  <a:pt x="33627" y="105000"/>
                  <a:pt x="20294" y="89890"/>
                  <a:pt x="20294" y="71250"/>
                </a:cubicBezTo>
                <a:lnTo>
                  <a:pt x="20294" y="37500"/>
                </a:lnTo>
                <a:lnTo>
                  <a:pt x="40147" y="37500"/>
                </a:lnTo>
                <a:lnTo>
                  <a:pt x="40147" y="71250"/>
                </a:lnTo>
                <a:cubicBezTo>
                  <a:pt x="40147" y="77463"/>
                  <a:pt x="44591" y="82500"/>
                  <a:pt x="50074" y="82500"/>
                </a:cubicBezTo>
                <a:lnTo>
                  <a:pt x="60000" y="82500"/>
                </a:lnTo>
                <a:cubicBezTo>
                  <a:pt x="65482" y="82500"/>
                  <a:pt x="69926" y="77463"/>
                  <a:pt x="69926" y="71250"/>
                </a:cubicBezTo>
                <a:lnTo>
                  <a:pt x="69926" y="37500"/>
                </a:lnTo>
                <a:lnTo>
                  <a:pt x="60000" y="37500"/>
                </a:lnTo>
                <a:lnTo>
                  <a:pt x="79853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3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3"/>
          <p:cNvSpPr/>
          <p:nvPr/>
        </p:nvSpPr>
        <p:spPr>
          <a:xfrm>
            <a:off x="4429496" y="6524113"/>
            <a:ext cx="2636322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299"/>
            <a:ext cx="12192000" cy="60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3"/>
          <p:cNvSpPr/>
          <p:nvPr/>
        </p:nvSpPr>
        <p:spPr>
          <a:xfrm>
            <a:off x="-1730328" y="1241724"/>
            <a:ext cx="9014251" cy="45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01. Solicitud de Gasto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Solicitud del Gasto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Solicitud de Gasto Contratos de Tracto Sucesivo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</a:t>
            </a:r>
            <a:r>
              <a:rPr lang="es-AR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02. Agrupación Reserva de Crédito</a:t>
            </a:r>
            <a:endParaRPr sz="1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Agrupación / Reserva de Crédito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</a:t>
            </a:r>
            <a:r>
              <a:rPr lang="es-AR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Agrupación / Reserva de Crédito Contratos Tracto Sucesivo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03. Gestión de Compras Express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04. Gestión de Compras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Gestión de Compras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Cotizaciones de Proveedores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03. Gestión de Compras -  Pre- Adjudicación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04. Gestión de Compras- Adjudicación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05. Agenda de Participantes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05. Anticipos y Garantías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Anticipo Financiero de gestiones de compra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Ingreso de Garantías para gestiones de compras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06. Gestión de Contenidos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3"/>
          <p:cNvSpPr/>
          <p:nvPr/>
        </p:nvSpPr>
        <p:spPr>
          <a:xfrm>
            <a:off x="0" y="6679614"/>
            <a:ext cx="12192000" cy="356771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AR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3"/>
          <p:cNvSpPr txBox="1"/>
          <p:nvPr/>
        </p:nvSpPr>
        <p:spPr>
          <a:xfrm>
            <a:off x="2110153" y="689324"/>
            <a:ext cx="7751297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INTEGRADO DE INFORMACIÓN FINANCIERA   (SIIF)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sng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MODULOS QUE INTEGRAN EL SISTEMA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4650" y="1489370"/>
            <a:ext cx="5374395" cy="434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lcomeDoc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Office PowerPoint</Application>
  <PresentationFormat>Panorámica</PresentationFormat>
  <Paragraphs>135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Overlock</vt:lpstr>
      <vt:lpstr>Calibri</vt:lpstr>
      <vt:lpstr>Quattrocento Sans</vt:lpstr>
      <vt:lpstr>Franklin Gothic</vt:lpstr>
      <vt:lpstr>Aharoni</vt:lpstr>
      <vt:lpstr>Tema de Office</vt:lpstr>
      <vt:lpstr>WelcomeDoc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</cp:lastModifiedBy>
  <cp:revision>1</cp:revision>
  <dcterms:modified xsi:type="dcterms:W3CDTF">2023-03-21T14:08:40Z</dcterms:modified>
</cp:coreProperties>
</file>