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12192000"/>
  <p:notesSz cx="6797675" cy="9926625"/>
  <p:embeddedFontLst>
    <p:embeddedFont>
      <p:font typeface="Overlock"/>
      <p:regular r:id="rId20"/>
      <p:bold r:id="rId21"/>
      <p:italic r:id="rId22"/>
      <p:boldItalic r:id="rId23"/>
    </p:embeddedFont>
    <p:embeddedFont>
      <p:font typeface="Franklin Gothic"/>
      <p:bold r:id="rId24"/>
    </p:embeddedFont>
    <p:embeddedFont>
      <p:font typeface="Quattrocento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regular.fntdata"/><Relationship Id="rId22" Type="http://schemas.openxmlformats.org/officeDocument/2006/relationships/font" Target="fonts/Overlock-italic.fntdata"/><Relationship Id="rId21" Type="http://schemas.openxmlformats.org/officeDocument/2006/relationships/font" Target="fonts/Overlock-bold.fntdata"/><Relationship Id="rId24" Type="http://schemas.openxmlformats.org/officeDocument/2006/relationships/font" Target="fonts/FranklinGothic-bold.fntdata"/><Relationship Id="rId23" Type="http://schemas.openxmlformats.org/officeDocument/2006/relationships/font" Target="fonts/Overlo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QuattrocentoSans-bold.fntdata"/><Relationship Id="rId25" Type="http://schemas.openxmlformats.org/officeDocument/2006/relationships/font" Target="fonts/QuattrocentoSans-regular.fntdata"/><Relationship Id="rId28" Type="http://schemas.openxmlformats.org/officeDocument/2006/relationships/font" Target="fonts/QuattrocentoSans-boldItalic.fntdata"/><Relationship Id="rId27" Type="http://schemas.openxmlformats.org/officeDocument/2006/relationships/font" Target="fonts/QuattrocentoSa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8" name="Google Shape;368;p1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2" type="body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3" type="body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4" type="body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5" type="body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 txBox="1"/>
          <p:nvPr>
            <p:ph idx="6" type="body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7" type="body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8" type="body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9" type="body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3" type="body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3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15"/>
          <p:cNvSpPr txBox="1"/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>
  <p:cSld name="Título y contenid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3" name="Google Shape;143;p16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cap="flat" cmpd="sng" w="25400">
            <a:solidFill>
              <a:srgbClr val="D247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6"/>
          <p:cNvSpPr txBox="1"/>
          <p:nvPr>
            <p:ph type="title"/>
          </p:nvPr>
        </p:nvSpPr>
        <p:spPr>
          <a:xfrm>
            <a:off x="521207" y="448056"/>
            <a:ext cx="68771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>
                <a:solidFill>
                  <a:srgbClr val="3A383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Quattrocento Sans"/>
              <a:buNone/>
              <a:defRPr sz="1200">
                <a:solidFill>
                  <a:srgbClr val="3F3F3F"/>
                </a:solidFill>
              </a:defRPr>
            </a:lvl1pPr>
            <a:lvl2pPr indent="-304800" lvl="1" marL="914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2pPr>
            <a:lvl3pPr indent="-304800" lvl="2" marL="1371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0" type="dt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11" type="ftr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2" type="sldNum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2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5" name="Google Shape;175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838200" y="323085"/>
            <a:ext cx="10515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/>
          <p:nvPr/>
        </p:nvSpPr>
        <p:spPr>
          <a:xfrm>
            <a:off x="393701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70733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 rot="10800000">
            <a:off x="2597610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 rot="10800000">
            <a:off x="2971778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4798777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175809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 rot="10800000">
            <a:off x="7002686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 rot="10800000">
            <a:off x="7376854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9203853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9580885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 rot="10800000">
            <a:off x="11407763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 rot="10800000">
            <a:off x="1178193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 rot="10800000">
            <a:off x="-1807468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 rot="10800000">
            <a:off x="-143330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 rot="10800000">
            <a:off x="892208" y="304247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 rot="10800000">
            <a:off x="1008387" y="316410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093275" y="3120402"/>
            <a:ext cx="1584000" cy="15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5303987" y="3037741"/>
            <a:ext cx="1584000" cy="15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>
            <a:off x="7505052" y="3120402"/>
            <a:ext cx="1584000" cy="15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>
            <a:off x="9695660" y="3037741"/>
            <a:ext cx="1584000" cy="15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 rot="10800000">
            <a:off x="3219639" y="324676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>
            <a:off x="5423651" y="3164105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 rot="10800000">
            <a:off x="7631227" y="3246766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/>
          <p:nvPr/>
        </p:nvSpPr>
        <p:spPr>
          <a:xfrm rot="10800000">
            <a:off x="9819508" y="3164104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1623709" y="4583449"/>
            <a:ext cx="120900" cy="57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3824774" y="2548369"/>
            <a:ext cx="120900" cy="57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6035487" y="4621738"/>
            <a:ext cx="120900" cy="57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8229853" y="2555644"/>
            <a:ext cx="120900" cy="5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0427162" y="4621738"/>
            <a:ext cx="120900" cy="57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3186063" y="33829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4"/>
          <p:cNvSpPr txBox="1"/>
          <p:nvPr>
            <p:ph idx="2" type="body"/>
          </p:nvPr>
        </p:nvSpPr>
        <p:spPr>
          <a:xfrm>
            <a:off x="5407582" y="33041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24"/>
          <p:cNvSpPr txBox="1"/>
          <p:nvPr>
            <p:ph idx="3" type="body"/>
          </p:nvPr>
        </p:nvSpPr>
        <p:spPr>
          <a:xfrm>
            <a:off x="1012553" y="3302231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4"/>
          <p:cNvSpPr txBox="1"/>
          <p:nvPr>
            <p:ph idx="4" type="body"/>
          </p:nvPr>
        </p:nvSpPr>
        <p:spPr>
          <a:xfrm>
            <a:off x="7610121" y="343035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24"/>
          <p:cNvSpPr txBox="1"/>
          <p:nvPr>
            <p:ph idx="5" type="body"/>
          </p:nvPr>
        </p:nvSpPr>
        <p:spPr>
          <a:xfrm>
            <a:off x="9814130" y="3297135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4"/>
          <p:cNvSpPr/>
          <p:nvPr/>
        </p:nvSpPr>
        <p:spPr>
          <a:xfrm rot="10800000">
            <a:off x="1526326" y="5120343"/>
            <a:ext cx="312900" cy="31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 rot="10800000">
            <a:off x="3728862" y="2381358"/>
            <a:ext cx="312900" cy="31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 rot="10800000">
            <a:off x="5931402" y="5112762"/>
            <a:ext cx="312900" cy="312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 rot="10800000">
            <a:off x="8133938" y="2374408"/>
            <a:ext cx="312900" cy="31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 rot="10800000">
            <a:off x="10328731" y="5112762"/>
            <a:ext cx="312900" cy="3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/>
          <p:nvPr>
            <p:ph idx="6" type="body"/>
          </p:nvPr>
        </p:nvSpPr>
        <p:spPr>
          <a:xfrm>
            <a:off x="323865" y="544352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24"/>
          <p:cNvSpPr txBox="1"/>
          <p:nvPr>
            <p:ph idx="7" type="body"/>
          </p:nvPr>
        </p:nvSpPr>
        <p:spPr>
          <a:xfrm>
            <a:off x="2603674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24"/>
          <p:cNvSpPr txBox="1"/>
          <p:nvPr>
            <p:ph idx="8" type="body"/>
          </p:nvPr>
        </p:nvSpPr>
        <p:spPr>
          <a:xfrm>
            <a:off x="6940193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4"/>
          <p:cNvSpPr txBox="1"/>
          <p:nvPr>
            <p:ph idx="9" type="body"/>
          </p:nvPr>
        </p:nvSpPr>
        <p:spPr>
          <a:xfrm>
            <a:off x="4676538" y="5440825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13" type="body"/>
          </p:nvPr>
        </p:nvSpPr>
        <p:spPr>
          <a:xfrm>
            <a:off x="9029211" y="5425937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24"/>
          <p:cNvSpPr/>
          <p:nvPr/>
        </p:nvSpPr>
        <p:spPr>
          <a:xfrm flipH="1">
            <a:off x="159401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 flipH="1">
            <a:off x="599674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 flipH="1">
            <a:off x="10395496" y="5182452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flipH="1">
            <a:off x="3795716" y="2447011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 flipH="1">
            <a:off x="8199633" y="2439404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14"/>
          <p:cNvSpPr txBox="1"/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04800" lvl="2" marL="1371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04800" lvl="5" marL="2743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04800" lvl="6" marL="3200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04800" lvl="7" marL="3657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0" type="dt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1" type="ftr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cap="flat" cmpd="sng" w="25400">
            <a:solidFill>
              <a:srgbClr val="D2472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b="0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56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 rotWithShape="1">
          <a:blip r:embed="rId4">
            <a:alphaModFix/>
          </a:blip>
          <a:srcRect b="19972" l="5126" r="5549" t="0"/>
          <a:stretch/>
        </p:blipFill>
        <p:spPr>
          <a:xfrm>
            <a:off x="3429000" y="1162932"/>
            <a:ext cx="5200650" cy="445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4"/>
          <p:cNvPicPr preferRelativeResize="0"/>
          <p:nvPr/>
        </p:nvPicPr>
        <p:blipFill rotWithShape="1">
          <a:blip r:embed="rId3">
            <a:alphaModFix/>
          </a:blip>
          <a:srcRect b="19972" l="5126" r="5549" t="0"/>
          <a:stretch/>
        </p:blipFill>
        <p:spPr>
          <a:xfrm>
            <a:off x="9982231" y="2671741"/>
            <a:ext cx="2096558" cy="144872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71" name="Google Shape;3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4238"/>
            <a:ext cx="12192000" cy="57862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/>
          <p:nvPr/>
        </p:nvSpPr>
        <p:spPr>
          <a:xfrm>
            <a:off x="2349600" y="1120323"/>
            <a:ext cx="7468415" cy="112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Y PUESTA EN CURSO DE LA GESTION EXPRESS: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UNIDAD OPERATIVA DE CONTRATACIONES (U.O.C.)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4"/>
          <p:cNvSpPr/>
          <p:nvPr/>
        </p:nvSpPr>
        <p:spPr>
          <a:xfrm>
            <a:off x="-12192" y="6568369"/>
            <a:ext cx="12192000" cy="289631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b="0" i="0" lang="es-AR" sz="16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4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4"/>
          <p:cNvSpPr/>
          <p:nvPr/>
        </p:nvSpPr>
        <p:spPr>
          <a:xfrm>
            <a:off x="3048000" y="2041889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Grabar en la base de datos con el botón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2)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Posteriormente ingresar por el botón                    para realizar cambios,  y poner en curso el documento. (usuario Jefe de U.O.C. pone en curso).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9986" y="1908967"/>
            <a:ext cx="959968" cy="40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8759" y="2311053"/>
            <a:ext cx="849720" cy="43770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4"/>
          <p:cNvSpPr/>
          <p:nvPr/>
        </p:nvSpPr>
        <p:spPr>
          <a:xfrm>
            <a:off x="3091904" y="3298435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APROBADO DE LA GESTION EXPRESS: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DEPTO. CONTABLE DEL ORGANISMO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9" name="Google Shape;379;p34"/>
          <p:cNvSpPr/>
          <p:nvPr/>
        </p:nvSpPr>
        <p:spPr>
          <a:xfrm>
            <a:off x="2941811" y="4196240"/>
            <a:ext cx="74955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Ingresar por el botón                    , y tendrá habilitado botón                                       . seleccionar Aprob. y </a:t>
            </a:r>
            <a:endParaRPr/>
          </a:p>
        </p:txBody>
      </p:sp>
      <p:pic>
        <p:nvPicPr>
          <p:cNvPr id="380" name="Google Shape;38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7532" y="4036828"/>
            <a:ext cx="833954" cy="41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3622" y="3956849"/>
            <a:ext cx="1692329" cy="81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2727" y="4428873"/>
            <a:ext cx="645507" cy="4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94090" y="3093684"/>
            <a:ext cx="34290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4"/>
          <p:cNvSpPr/>
          <p:nvPr/>
        </p:nvSpPr>
        <p:spPr>
          <a:xfrm>
            <a:off x="1548943" y="4864211"/>
            <a:ext cx="8791156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genera un Compromiso en curso!!!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5"/>
          <p:cNvPicPr preferRelativeResize="0"/>
          <p:nvPr/>
        </p:nvPicPr>
        <p:blipFill rotWithShape="1">
          <a:blip r:embed="rId3">
            <a:alphaModFix/>
          </a:blip>
          <a:srcRect b="19972" l="5126" r="5549" t="0"/>
          <a:stretch/>
        </p:blipFill>
        <p:spPr>
          <a:xfrm>
            <a:off x="10281917" y="1087971"/>
            <a:ext cx="1622231" cy="1303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90" name="Google Shape;39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" y="94041"/>
            <a:ext cx="12137136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5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1228056" y="2277114"/>
            <a:ext cx="1076014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compromiso en curso estará disponible en el Módulo Ejecución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Presupuestaria / 01. Ejecución Presupuestaria / 01. Ejecución del Gasto /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04. Compromiso.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EL Contador del Organismo debe imprimir, suscribir y enviar 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Delegación Fiscal.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Delegación Fiscal debe Controlar, aprobar y suscribir el Compromiso.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0" y="6472238"/>
            <a:ext cx="12192000" cy="385762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b="0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5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8209" y="1311802"/>
            <a:ext cx="2289996" cy="567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/>
          <p:nvPr/>
        </p:nvSpPr>
        <p:spPr>
          <a:xfrm rot="5400000">
            <a:off x="5858998" y="-5995377"/>
            <a:ext cx="474004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5204" y="1033299"/>
            <a:ext cx="1646835" cy="1832681"/>
          </a:xfrm>
          <a:prstGeom prst="ellipse">
            <a:avLst/>
          </a:prstGeom>
          <a:noFill/>
          <a:ln cap="rnd" cmpd="sng" w="63500">
            <a:solidFill>
              <a:srgbClr val="A2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0000"/>
              </a:srgbClr>
            </a:outerShdw>
          </a:effectLst>
        </p:spPr>
      </p:pic>
      <p:pic>
        <p:nvPicPr>
          <p:cNvPr id="402" name="Google Shape;40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3227" y="1857787"/>
            <a:ext cx="666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78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idx="4294967295" type="subTitle"/>
          </p:nvPr>
        </p:nvSpPr>
        <p:spPr>
          <a:xfrm>
            <a:off x="1002744" y="1477109"/>
            <a:ext cx="10757847" cy="192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i="0" lang="es-AR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i="0" lang="es-AR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RÉGIMEN GENERAL DE CONTRATACIONES  </a:t>
            </a:r>
            <a:endParaRPr b="1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b="0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66" y="231019"/>
            <a:ext cx="11688791" cy="8381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/>
          <p:nvPr/>
        </p:nvSpPr>
        <p:spPr>
          <a:xfrm>
            <a:off x="1002744" y="5083535"/>
            <a:ext cx="10757847" cy="41539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800" u="none" cap="none" strike="noStrik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 IV- IMPLEMENTACIÓN DEL SISTEMA DE COMPRAS Y CONT. EN SIIF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3048000" y="5645062"/>
            <a:ext cx="8712591" cy="4267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800" u="none" cap="none" strike="noStrik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03. GESTION DE COMPRAS EXPRESS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924" y="1132641"/>
            <a:ext cx="2666069" cy="53987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1312204" y="1931724"/>
            <a:ext cx="10371225" cy="390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APROBADA  LA/S SOLICITUDES DE GASTO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UOC SELECCIONA LOS ITEMS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INICIAR UNA GESTION EXPRESS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(ORDEN DE COMPRA)</a:t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3999"/>
            <a:ext cx="12192000" cy="79446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>
            <a:off x="0" y="6531430"/>
            <a:ext cx="12192000" cy="351378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b="0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299"/>
            <a:ext cx="12192000" cy="6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/>
          <p:nvPr/>
        </p:nvSpPr>
        <p:spPr>
          <a:xfrm>
            <a:off x="-1730328" y="1241724"/>
            <a:ext cx="9014251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01. Solicitud de Gasto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Solicitud del Gasto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Solicitud de Gasto Contratos de Tracto Sucesivo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 Agrupación Reserva de Crédito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Agrupación / Reserva de Crédito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Agrupación / Reserva de Crédito Contratos Tracto Sucesivo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b="1" i="0" lang="es-AR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03. Gestión de Compras Express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04. Gestión de Compras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Gestión de Compras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Cotizaciones de Proveedores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03. Gestión de Compras -  Pre- Adjudicación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04. Gestión de Compras- Adjudicación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05. Agenda de Participantes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05. Anticipos y Garantías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Anticipo Financiero de gestiones de compra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Ingreso de Garantías para gestiones de compras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06. Gestión de Contenidos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0" y="6679614"/>
            <a:ext cx="12192000" cy="356771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b="0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2110153" y="689324"/>
            <a:ext cx="7751297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INTEGRADO DE INFORMACIÓN FINANCIERA   (SIIF)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sng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MODULOS QUE INTEGRAN EL SISTEMA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650" y="1489370"/>
            <a:ext cx="5374395" cy="434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756" y="1461170"/>
            <a:ext cx="6146860" cy="450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5408"/>
            <a:ext cx="12192000" cy="48814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2194560" y="611714"/>
            <a:ext cx="7534656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03. GESTIÓN DE COMPRAS EXPRESS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7" name="Google Shape;287;p29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5145984" y="1495217"/>
            <a:ext cx="1099931" cy="614641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9962753" y="5204513"/>
            <a:ext cx="1099931" cy="614641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167" y="1819289"/>
            <a:ext cx="4073192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9"/>
          <p:cNvSpPr/>
          <p:nvPr/>
        </p:nvSpPr>
        <p:spPr>
          <a:xfrm rot="-240000">
            <a:off x="2091597" y="2896749"/>
            <a:ext cx="1415438" cy="756517"/>
          </a:xfrm>
          <a:prstGeom prst="curvedLeftArrow">
            <a:avLst>
              <a:gd fmla="val 17561" name="adj1"/>
              <a:gd fmla="val 5000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13736">
            <a:off x="3539298" y="1967137"/>
            <a:ext cx="1921617" cy="295442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/>
          <p:nvPr/>
        </p:nvSpPr>
        <p:spPr>
          <a:xfrm>
            <a:off x="11042392" y="4693304"/>
            <a:ext cx="1161241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Seleccionar cada Ítems y GENERACION SOLICITUD AGRUPADA</a:t>
            </a:r>
            <a:endParaRPr/>
          </a:p>
        </p:txBody>
      </p:sp>
      <p:sp>
        <p:nvSpPr>
          <p:cNvPr id="294" name="Google Shape;294;p29"/>
          <p:cNvSpPr/>
          <p:nvPr/>
        </p:nvSpPr>
        <p:spPr>
          <a:xfrm rot="-698893">
            <a:off x="10341368" y="5828729"/>
            <a:ext cx="1402048" cy="620840"/>
          </a:xfrm>
          <a:prstGeom prst="curvedUpArrow">
            <a:avLst>
              <a:gd fmla="val 25000" name="adj1"/>
              <a:gd fmla="val 5504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537"/>
            <a:ext cx="12192000" cy="62222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30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2328675" y="715755"/>
            <a:ext cx="753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03. GESTIÓN DE COMPRAS EXPRESS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Usuario</a:t>
            </a:r>
            <a:r>
              <a:rPr b="1" i="0" lang="es-A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DATOS GENERALES deberá informar</a:t>
            </a:r>
            <a:r>
              <a:rPr b="1" i="0" lang="es-A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0" y="6483927"/>
            <a:ext cx="12192000" cy="39440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b="0" i="0" lang="es-AR" sz="14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0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3913055" y="3447932"/>
            <a:ext cx="296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o titulo identificatorio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475" y="1980086"/>
            <a:ext cx="5125009" cy="3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/>
          <p:nvPr/>
        </p:nvSpPr>
        <p:spPr>
          <a:xfrm>
            <a:off x="3913049" y="3665750"/>
            <a:ext cx="379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200">
                <a:solidFill>
                  <a:schemeClr val="dk1"/>
                </a:solidFill>
              </a:rPr>
              <a:t>(</a:t>
            </a: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Orden de Compra)</a:t>
            </a:r>
            <a:endParaRPr sz="1200"/>
          </a:p>
        </p:txBody>
      </p:sp>
      <p:sp>
        <p:nvSpPr>
          <p:cNvPr id="307" name="Google Shape;307;p30"/>
          <p:cNvSpPr/>
          <p:nvPr/>
        </p:nvSpPr>
        <p:spPr>
          <a:xfrm>
            <a:off x="3913050" y="4067371"/>
            <a:ext cx="565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Fondo Permanentes  (valida Unidada</a:t>
            </a:r>
            <a:r>
              <a:rPr b="1" lang="es-AR" sz="1200">
                <a:solidFill>
                  <a:schemeClr val="dk1"/>
                </a:solidFill>
              </a:rPr>
              <a:t> Orgánica</a:t>
            </a: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r>
              <a:rPr b="1" lang="es-AR" sz="1200">
                <a:solidFill>
                  <a:schemeClr val="dk1"/>
                </a:solidFill>
              </a:rPr>
              <a:t>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573"/>
            <a:ext cx="12192000" cy="61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540" y="1562057"/>
            <a:ext cx="7940810" cy="514904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1"/>
          <p:cNvSpPr/>
          <p:nvPr/>
        </p:nvSpPr>
        <p:spPr>
          <a:xfrm>
            <a:off x="178594" y="592310"/>
            <a:ext cx="44246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ITEMS deberá informar a cada ítem: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36577" y="823393"/>
            <a:ext cx="609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Fuente de Financiamiento.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Seleccionar Programa correspondiente a su Estructura Programática.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Destino/Unidad ejecutora de su programa. </a:t>
            </a:r>
            <a:endParaRPr/>
          </a:p>
        </p:txBody>
      </p:sp>
      <p:sp>
        <p:nvSpPr>
          <p:cNvPr id="317" name="Google Shape;317;p31"/>
          <p:cNvSpPr/>
          <p:nvPr/>
        </p:nvSpPr>
        <p:spPr>
          <a:xfrm>
            <a:off x="261660" y="3944218"/>
            <a:ext cx="2008880" cy="1690630"/>
          </a:xfrm>
          <a:prstGeom prst="rightArrowCallout">
            <a:avLst>
              <a:gd fmla="val 22584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261660" y="3944218"/>
            <a:ext cx="1424636" cy="1546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AR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 con un doble click…Unidad Ejecutora correspondiente a Programa/Actividad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AR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Color Verde de ítems, indica selección correcta.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2588821" y="4322618"/>
            <a:ext cx="391885" cy="41563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1">
            <a:hlinkClick action="ppaction://hlinkshowjump?jump=nextslide"/>
          </p:cNvPr>
          <p:cNvSpPr/>
          <p:nvPr/>
        </p:nvSpPr>
        <p:spPr>
          <a:xfrm>
            <a:off x="2689542" y="4423485"/>
            <a:ext cx="172410" cy="23049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4954059" y="2838847"/>
            <a:ext cx="25250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AR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Fuente de Financiamiento</a:t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7616067" y="3115846"/>
            <a:ext cx="326956" cy="31575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7479105" y="3431606"/>
            <a:ext cx="263607" cy="26162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6380081" y="4902561"/>
            <a:ext cx="80446" cy="17779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8824360" y="4857669"/>
            <a:ext cx="148481" cy="48498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1"/>
          <p:cNvSpPr/>
          <p:nvPr/>
        </p:nvSpPr>
        <p:spPr>
          <a:xfrm>
            <a:off x="8021640" y="5380549"/>
            <a:ext cx="19024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A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Modificar el precio o cotización (valor de plaza en el mercado)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8415475" y="3764918"/>
            <a:ext cx="646044" cy="516835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8972841" y="3067315"/>
            <a:ext cx="1003834" cy="403988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/>
          <p:nvPr/>
        </p:nvSpPr>
        <p:spPr>
          <a:xfrm>
            <a:off x="8079985" y="3360930"/>
            <a:ext cx="744375" cy="403988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4911800" y="5080358"/>
            <a:ext cx="327187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A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Opción de agregar descripción de la especificación particular del bien/ss.</a:t>
            </a:r>
            <a:endParaRPr b="1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5434" y="5458035"/>
            <a:ext cx="280471" cy="18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599" y="1156796"/>
            <a:ext cx="8124825" cy="5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" y="73165"/>
            <a:ext cx="12167616" cy="6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2508599" y="2458192"/>
            <a:ext cx="673987" cy="39188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9999024" y="2553195"/>
            <a:ext cx="285008" cy="29688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2508599" y="2802578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9999024" y="2850079"/>
            <a:ext cx="344678" cy="28303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-1508520" y="775774"/>
            <a:ext cx="7084541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</a:t>
            </a: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GENERALES deberá informar</a:t>
            </a: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3637539" y="2537648"/>
            <a:ext cx="29532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Proveedor inscripto en RUPE</a:t>
            </a:r>
            <a:endParaRPr/>
          </a:p>
        </p:txBody>
      </p:sp>
      <p:sp>
        <p:nvSpPr>
          <p:cNvPr id="345" name="Google Shape;345;p32"/>
          <p:cNvSpPr txBox="1"/>
          <p:nvPr/>
        </p:nvSpPr>
        <p:spPr>
          <a:xfrm>
            <a:off x="3667374" y="2837705"/>
            <a:ext cx="40294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Lugar de Recepción de bien o servicio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9749" y="1435369"/>
            <a:ext cx="6062251" cy="526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085"/>
            <a:ext cx="12192000" cy="70389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3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3"/>
          <p:cNvSpPr/>
          <p:nvPr/>
        </p:nvSpPr>
        <p:spPr>
          <a:xfrm rot="5400000">
            <a:off x="6047232" y="-6047232"/>
            <a:ext cx="9753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58" y="1435370"/>
            <a:ext cx="6234545" cy="526491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3"/>
          <p:cNvSpPr/>
          <p:nvPr/>
        </p:nvSpPr>
        <p:spPr>
          <a:xfrm>
            <a:off x="3061485" y="2099275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3"/>
          <p:cNvSpPr/>
          <p:nvPr/>
        </p:nvSpPr>
        <p:spPr>
          <a:xfrm rot="4464376">
            <a:off x="145092" y="4828116"/>
            <a:ext cx="1272421" cy="1169598"/>
          </a:xfrm>
          <a:custGeom>
            <a:rect b="b" l="l" r="r" t="t"/>
            <a:pathLst>
              <a:path extrusionOk="0" h="120000" w="120000">
                <a:moveTo>
                  <a:pt x="83643" y="11721"/>
                </a:moveTo>
                <a:cubicBezTo>
                  <a:pt x="96906" y="18094"/>
                  <a:pt x="106974" y="29545"/>
                  <a:pt x="111525" y="43434"/>
                </a:cubicBezTo>
                <a:lnTo>
                  <a:pt x="116850" y="43434"/>
                </a:lnTo>
                <a:lnTo>
                  <a:pt x="107278" y="60000"/>
                </a:lnTo>
                <a:lnTo>
                  <a:pt x="91406" y="43434"/>
                </a:lnTo>
                <a:lnTo>
                  <a:pt x="96488" y="43434"/>
                </a:lnTo>
                <a:cubicBezTo>
                  <a:pt x="92470" y="35324"/>
                  <a:pt x="85631" y="28806"/>
                  <a:pt x="77142" y="24996"/>
                </a:cubicBezTo>
                <a:close/>
              </a:path>
            </a:pathLst>
          </a:cu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3"/>
          <p:cNvSpPr/>
          <p:nvPr/>
        </p:nvSpPr>
        <p:spPr>
          <a:xfrm>
            <a:off x="11761079" y="2421577"/>
            <a:ext cx="241714" cy="30060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/>
          <p:nvPr/>
        </p:nvSpPr>
        <p:spPr>
          <a:xfrm>
            <a:off x="7630510" y="2706648"/>
            <a:ext cx="286033" cy="282485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10014079" y="2049726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3512" y="3065867"/>
            <a:ext cx="4968424" cy="328343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3"/>
          <p:cNvSpPr/>
          <p:nvPr/>
        </p:nvSpPr>
        <p:spPr>
          <a:xfrm>
            <a:off x="7044977" y="4305799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3"/>
          <p:cNvSpPr/>
          <p:nvPr/>
        </p:nvSpPr>
        <p:spPr>
          <a:xfrm rot="4464376">
            <a:off x="7825560" y="3657745"/>
            <a:ext cx="722909" cy="1169598"/>
          </a:xfrm>
          <a:custGeom>
            <a:rect b="b" l="l" r="r" t="t"/>
            <a:pathLst>
              <a:path extrusionOk="0" h="120000" w="120000">
                <a:moveTo>
                  <a:pt x="95915" y="18334"/>
                </a:moveTo>
                <a:cubicBezTo>
                  <a:pt x="104824" y="26721"/>
                  <a:pt x="110788" y="37986"/>
                  <a:pt x="112856" y="50330"/>
                </a:cubicBezTo>
                <a:lnTo>
                  <a:pt x="119177" y="50330"/>
                </a:lnTo>
                <a:lnTo>
                  <a:pt x="106159" y="60000"/>
                </a:lnTo>
                <a:lnTo>
                  <a:pt x="91496" y="50330"/>
                </a:lnTo>
                <a:lnTo>
                  <a:pt x="97825" y="50330"/>
                </a:lnTo>
                <a:cubicBezTo>
                  <a:pt x="96336" y="41788"/>
                  <a:pt x="92903" y="33920"/>
                  <a:pt x="87914" y="27616"/>
                </a:cubicBezTo>
                <a:close/>
              </a:path>
            </a:pathLst>
          </a:cu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44015" y="845594"/>
            <a:ext cx="47474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Adjuntar archivos de Cotización o Presupuesto, Cumplimento fiscal y demás archivos en formato pdf.</a:t>
            </a:r>
            <a:endParaRPr/>
          </a:p>
        </p:txBody>
      </p:sp>
      <p:sp>
        <p:nvSpPr>
          <p:cNvPr id="364" name="Google Shape;364;p33"/>
          <p:cNvSpPr txBox="1"/>
          <p:nvPr/>
        </p:nvSpPr>
        <p:spPr>
          <a:xfrm>
            <a:off x="6248322" y="845594"/>
            <a:ext cx="594367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Copiar en planilla Excel el pedido de cotización, para enviar al Proveedor y luego importar el archivo en forma digital.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