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" panose="020B0604020202020204" charset="0"/>
      <p:bold r:id="rId21"/>
    </p:embeddedFont>
    <p:embeddedFont>
      <p:font typeface="Overlock" panose="020B0604020202020204" charset="0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55" name="Google Shape;355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ldNum" idx="12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56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4">
            <a:alphaModFix/>
          </a:blip>
          <a:srcRect l="5126" r="5549" b="19972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92" y="1"/>
            <a:ext cx="12192000" cy="57862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2878971" y="496651"/>
            <a:ext cx="68531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04. GESTIÓN DE COMPRA - ADJUDICACIÓN 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1093916" y="1300003"/>
            <a:ext cx="94122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lang="es-A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de una Gestión aprobada.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 </a:t>
            </a:r>
            <a:r>
              <a:rPr lang="es-A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Adjudicar bienes y/o servicios según el Acto Administrativo de Adjudicación.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s-A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Designar el lugar de recepción de bien o servicios para poder GENERAR EL COMPROMISO correspondiente.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742" y="2900828"/>
            <a:ext cx="5007122" cy="366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798" y="2774003"/>
            <a:ext cx="4751393" cy="380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/>
          <p:nvPr/>
        </p:nvSpPr>
        <p:spPr>
          <a:xfrm rot="5400000">
            <a:off x="10234101" y="2369374"/>
            <a:ext cx="1272421" cy="11695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894" y="60000"/>
                </a:moveTo>
                <a:lnTo>
                  <a:pt x="6894" y="60000"/>
                </a:lnTo>
                <a:cubicBezTo>
                  <a:pt x="6894" y="34169"/>
                  <a:pt x="25902" y="12175"/>
                  <a:pt x="51711" y="8143"/>
                </a:cubicBezTo>
                <a:cubicBezTo>
                  <a:pt x="77521" y="4112"/>
                  <a:pt x="102462" y="19239"/>
                  <a:pt x="110519" y="43812"/>
                </a:cubicBezTo>
                <a:lnTo>
                  <a:pt x="116907" y="43812"/>
                </a:lnTo>
                <a:lnTo>
                  <a:pt x="106212" y="60000"/>
                </a:lnTo>
                <a:lnTo>
                  <a:pt x="89331" y="43812"/>
                </a:lnTo>
                <a:lnTo>
                  <a:pt x="95466" y="43812"/>
                </a:lnTo>
                <a:lnTo>
                  <a:pt x="95466" y="43812"/>
                </a:lnTo>
                <a:cubicBezTo>
                  <a:pt x="87540" y="28015"/>
                  <a:pt x="69205" y="19554"/>
                  <a:pt x="51298" y="23430"/>
                </a:cubicBezTo>
                <a:cubicBezTo>
                  <a:pt x="33391" y="27306"/>
                  <a:pt x="20682" y="42487"/>
                  <a:pt x="20682" y="60000"/>
                </a:cubicBez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-12192" y="6568369"/>
            <a:ext cx="12192000" cy="28963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6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5"/>
          <p:cNvPicPr preferRelativeResize="0"/>
          <p:nvPr/>
        </p:nvPicPr>
        <p:blipFill rotWithShape="1">
          <a:blip r:embed="rId3">
            <a:alphaModFix/>
          </a:blip>
          <a:srcRect l="5126" r="5549" b="19972"/>
          <a:stretch/>
        </p:blipFill>
        <p:spPr>
          <a:xfrm>
            <a:off x="9529500" y="931109"/>
            <a:ext cx="1622231" cy="1303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" y="94041"/>
            <a:ext cx="12137136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2669420" y="982745"/>
            <a:ext cx="68531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04. GESTIÓN DE COMPRA - ADJUDICACIÓN 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715925" y="2183073"/>
            <a:ext cx="10849999" cy="369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AR" b="0" i="0" u="none" strike="noStrike" cap="none" dirty="0">
                <a:solidFill>
                  <a:schemeClr val="dk1"/>
                </a:solidFill>
                <a:sym typeface="Arial"/>
              </a:rPr>
              <a:t>1) El compromiso es estado sin curso, estará disponible en el Módulo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b="0" i="0" u="none" strike="noStrike" cap="none" dirty="0">
                <a:solidFill>
                  <a:schemeClr val="dk1"/>
                </a:solidFill>
                <a:sym typeface="Arial"/>
              </a:rPr>
              <a:t> Ejecución Presupuestaria / 01. Ejecución Presupuestaria /</a:t>
            </a:r>
            <a:r>
              <a:rPr lang="es-AR" dirty="0"/>
              <a:t> </a:t>
            </a:r>
            <a:r>
              <a:rPr lang="es-AR" b="0" i="0" u="none" strike="noStrike" cap="none" dirty="0">
                <a:solidFill>
                  <a:schemeClr val="dk1"/>
                </a:solidFill>
                <a:sym typeface="Arial"/>
              </a:rPr>
              <a:t>01. Ejecución del Gasto/ 04. Compromiso</a:t>
            </a: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b="0" i="0" u="none" strike="noStrike" cap="none" dirty="0">
                <a:solidFill>
                  <a:schemeClr val="dk1"/>
                </a:solidFill>
                <a:sym typeface="Arial"/>
              </a:rPr>
              <a:t>2) El Contador del Organismo debe controlar, poner en Curso y suscribir.</a:t>
            </a: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b="0" i="0" u="none" strike="noStrike" cap="none" dirty="0">
                <a:solidFill>
                  <a:schemeClr val="dk1"/>
                </a:solidFill>
                <a:sym typeface="Arial"/>
              </a:rPr>
              <a:t>3) Delegación Fiscal debe controlar, aprobar y suscribir.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dirty="0">
                <a:solidFill>
                  <a:schemeClr val="dk1"/>
                </a:solidFill>
              </a:rPr>
              <a:t>4) Publicar el Acto Administrativo de Adjudicación en el Portal de Compras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dirty="0">
                <a:solidFill>
                  <a:schemeClr val="dk1"/>
                </a:solidFill>
              </a:rPr>
              <a:t>Publica San Juan, a través de ítems 12 de la Agenda de Actividades de la gestión de compras.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dirty="0">
                <a:solidFill>
                  <a:schemeClr val="dk1"/>
                </a:solidFill>
              </a:rPr>
              <a:t>5) Notificar a Proveedor adjudicado y constitución de garantías (Adjudicación y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dirty="0">
                <a:solidFill>
                  <a:schemeClr val="dk1"/>
                </a:solidFill>
              </a:rPr>
              <a:t>de corresponder de Anticipo Financiero)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dirty="0">
                <a:solidFill>
                  <a:schemeClr val="dk1"/>
                </a:solidFill>
              </a:rPr>
              <a:t>6 ) Ingresar en SIIF las garantía de Adjudicación y de Anticipo Financiero de corresponder.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0" y="6472238"/>
            <a:ext cx="12192000" cy="385762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5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9500" y="1654595"/>
            <a:ext cx="1396818" cy="536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/>
          <p:nvPr/>
        </p:nvSpPr>
        <p:spPr>
          <a:xfrm rot="5400000">
            <a:off x="5858998" y="-5995377"/>
            <a:ext cx="474004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204" y="1033299"/>
            <a:ext cx="1646835" cy="1832681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pic>
        <p:nvPicPr>
          <p:cNvPr id="384" name="Google Shape;38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1696" y="1269207"/>
            <a:ext cx="666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78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subTitle" idx="4294967295"/>
          </p:nvPr>
        </p:nvSpPr>
        <p:spPr>
          <a:xfrm>
            <a:off x="1002744" y="1477109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s-A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AR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CONTRATACIONES </a:t>
            </a:r>
            <a:endParaRPr sz="2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66" y="231019"/>
            <a:ext cx="11688791" cy="83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3048000" y="5645062"/>
            <a:ext cx="8712591" cy="4267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04. GESTION DE COMPRAS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9374" y="933238"/>
            <a:ext cx="1852625" cy="22065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784609" y="1792088"/>
            <a:ext cx="10717001" cy="390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APROBADA  AGRUPACIÓN / RESERVA DE CRÉDITO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UOC EN EL MÓDULO GESTIÓN DE COMPRAS INICIA EL PROCEDIMIENTO (LICITACIÓN PÚBLICA /COMPULSA ABREVIADA /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CONTRATACIÓN DIRECTA POR CAUSA O NATURALEZA) DE COMPRA O CONTRATACIÓN DE SERVICIO.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999"/>
            <a:ext cx="12192000" cy="794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0" y="6531430"/>
            <a:ext cx="12192000" cy="35137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299"/>
            <a:ext cx="12192000" cy="6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01. Solicitud de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Agrupación Reserva de Crédito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03. Gestión de Compras Express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es-AR" sz="1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0" y="6679614"/>
            <a:ext cx="12192000" cy="35677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2110153" y="689324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650" y="1489370"/>
            <a:ext cx="5374395" cy="43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408"/>
            <a:ext cx="12192000" cy="48814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9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2194560" y="611714"/>
            <a:ext cx="753465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01. GESTIÓN DE COMPRAS 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8974037" y="2000356"/>
            <a:ext cx="30088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UOC seleccionar en GESTIONES PENDIENTES,  la Agrupación / Reserva de Crédito aprobada para iniciar la GESTIÓN.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SELECCIONAR los Ítems  y 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Aceptar.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MIGRARÁ a pantalla de GESTIONES EXISTENTES</a:t>
            </a:r>
            <a:r>
              <a:rPr lang="es-A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8727628" y="1622718"/>
            <a:ext cx="3255264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GESTIONES PENDIENTES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06" y="1191071"/>
            <a:ext cx="5941110" cy="466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/>
          <p:nvPr/>
        </p:nvSpPr>
        <p:spPr>
          <a:xfrm>
            <a:off x="439652" y="1179406"/>
            <a:ext cx="1099931" cy="61464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1745" y="2339904"/>
            <a:ext cx="6092292" cy="438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>
            <a:off x="7238082" y="6301648"/>
            <a:ext cx="1004452" cy="426868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2220A7-5061-003D-3BF4-A50AACF2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82" y="808345"/>
            <a:ext cx="7448550" cy="5581650"/>
          </a:xfrm>
          <a:prstGeom prst="rect">
            <a:avLst/>
          </a:prstGeom>
        </p:spPr>
      </p:pic>
      <p:pic>
        <p:nvPicPr>
          <p:cNvPr id="298" name="Google Shape;2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536"/>
            <a:ext cx="12192000" cy="7946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9" name="Google Shape;299;p30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2152822" y="892210"/>
            <a:ext cx="7534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01. GESTIÓN DE COMPRAS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8389239" y="2226814"/>
            <a:ext cx="2840736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GESTIONES EXISTENTES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8061198" y="2626620"/>
            <a:ext cx="383819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Informar en campos: Días de Publicación del llamado, los días obligatorios (s/Ley 2000 A y DR N° 0004-20 p/cada tipo de Contratación).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%  o Monto de Anticipo Financiero de corresponder.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•Seleccionar: Según excepciones a las garantías  de Oferta o Adjudicación, de acuerdo al art.145 DR N° 0004-20</a:t>
            </a: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7727091" y="6032064"/>
            <a:ext cx="2253203" cy="1436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9993629" y="5935939"/>
            <a:ext cx="12363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ACEPTAR</a:t>
            </a:r>
            <a:endParaRPr sz="1600" b="1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0" y="6463803"/>
            <a:ext cx="12192000" cy="41452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AR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0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2156836" y="3154700"/>
            <a:ext cx="1099931" cy="61464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3312462" y="3429000"/>
            <a:ext cx="1099931" cy="34034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1392193" y="3707026"/>
            <a:ext cx="221547" cy="205947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2958011" y="3716191"/>
            <a:ext cx="275601" cy="24246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1"/>
          <p:cNvGrpSpPr/>
          <p:nvPr/>
        </p:nvGrpSpPr>
        <p:grpSpPr>
          <a:xfrm>
            <a:off x="951978" y="1561718"/>
            <a:ext cx="5893662" cy="5109568"/>
            <a:chOff x="1630354" y="1919182"/>
            <a:chExt cx="5932500" cy="4388119"/>
          </a:xfrm>
        </p:grpSpPr>
        <p:pic>
          <p:nvPicPr>
            <p:cNvPr id="317" name="Google Shape;31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30354" y="1919182"/>
              <a:ext cx="5932500" cy="4388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31"/>
            <p:cNvSpPr/>
            <p:nvPr/>
          </p:nvSpPr>
          <p:spPr>
            <a:xfrm rot="10800000" flipH="1">
              <a:off x="1630354" y="5652417"/>
              <a:ext cx="1498803" cy="1906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9" name="Google Shape;319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8760" y="2752350"/>
              <a:ext cx="3459592" cy="22958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0" name="Google Shape;32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7" y="66377"/>
            <a:ext cx="12192000" cy="61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1"/>
          <p:cNvSpPr txBox="1"/>
          <p:nvPr/>
        </p:nvSpPr>
        <p:spPr>
          <a:xfrm>
            <a:off x="-11713" y="5181740"/>
            <a:ext cx="11351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TODOS LOS ITEMS OBLIGATORIO A LA DERECHA (AGENDA DE GESTIÓN)</a:t>
            </a: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91143" y="828383"/>
            <a:ext cx="1151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s-AR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Solapa AGENDA DE ACTIVIDADES</a:t>
            </a: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A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listado de pasos a cumplimentar en cada procedimiento de una gestión.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6948511" y="1291019"/>
            <a:ext cx="5280066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Actividades </a:t>
            </a:r>
            <a:r>
              <a:rPr lang="es-AR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Nros</a:t>
            </a: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1, 2, 4 y 10: Se cumplimentarán al adjuntar archivos tipo PDF de Pliegos y Acto Administrativo correspondiente.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 3: Se ejecuta automáticamente, una vez aprobada la Agrupación / Reserva de Crédito por CGP (Delegación Fiscal).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 5: Se cumplimentará en el módulo de Gestión de Contenidos.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Nro.6 y 7: Se da por cumplida al elaborar e incorporar las Notas Aclaratorias, en módulo Gestión de Contenidos (ítem opcional).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s-AR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Nro. 8 (oferta económica): Se da por cumplida cuando se carga cotizaciones en modulo </a:t>
            </a:r>
            <a:r>
              <a:rPr lang="es-AR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Pre-adjudicación</a:t>
            </a: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previa carga de los Participantes (Solapa Participantes).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 9: Se ejecutará una vez cargada y aprobada la Garantía de Oferta en módulo Anticipos y Garantías.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 11: Se cumplimentará  cuando se genere el compromiso en módulo de adjudicación.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 12: Se da por cumplida en módulo Gestión de Contenidos, Publicación de Acto de Adjudicación </a:t>
            </a:r>
            <a:r>
              <a:rPr lang="es-AR" sz="13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(dejar pendiente)</a:t>
            </a:r>
            <a:endParaRPr sz="13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Nro.13: Se cumplimentará al realizar el egreso (devolución) de Garantía de Ofertas en módulo Tesorería-Egresos de Garantías.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Nro.14: Se efectivizará una vez cargada y aprobada la garantía de Adjudicación en módulo Anticipos y Garantías</a:t>
            </a:r>
            <a:r>
              <a:rPr lang="es-AR" sz="13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.(dejar pendiente)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Actividad Nro.15: Se cumplimentará una vez cargada y aprobada la Garantía de Anticipo Financiero en módulo Anticipos Financieros (ítem opcional). </a:t>
            </a:r>
            <a:r>
              <a:rPr lang="es-AR" sz="13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(dejar pendiente)</a:t>
            </a:r>
            <a:endParaRPr sz="13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8285" y="4045619"/>
            <a:ext cx="1602400" cy="16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1"/>
          <p:cNvSpPr/>
          <p:nvPr/>
        </p:nvSpPr>
        <p:spPr>
          <a:xfrm>
            <a:off x="91158" y="5200147"/>
            <a:ext cx="1243372" cy="138188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" y="73165"/>
            <a:ext cx="12167616" cy="6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224" y="1866378"/>
            <a:ext cx="4403984" cy="410051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2"/>
          <p:cNvSpPr/>
          <p:nvPr/>
        </p:nvSpPr>
        <p:spPr>
          <a:xfrm>
            <a:off x="3905031" y="956208"/>
            <a:ext cx="4381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5 PUBLICAR EL LLAMADO</a:t>
            </a: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2203774" y="3124154"/>
            <a:ext cx="1255776" cy="79248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7492022" y="1577108"/>
            <a:ext cx="36697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GESTIÓN DE CONTENIDOS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6029" y="2105675"/>
            <a:ext cx="4205971" cy="323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8169" y="3838475"/>
            <a:ext cx="4198853" cy="293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7180" y="1830336"/>
            <a:ext cx="4669842" cy="4106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085"/>
            <a:ext cx="12192000" cy="70389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3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2301532" y="603646"/>
            <a:ext cx="75889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04. GESTIÓN DE COMPRAS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03. GESTIÓN DE COMPRA - PRE-ADJUDICACIÓN 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2027104" y="1436824"/>
            <a:ext cx="96969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s-A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de una Gestión en curso (con PARTICIPANTES modulo 04. 01. Gestión de Compras).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s-A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Cargar  la/s cotización/es recibida/s en Mesa de Apertura (Admisibles).</a:t>
            </a:r>
            <a:endParaRPr sz="1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43" y="2113146"/>
            <a:ext cx="4827790" cy="386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4634" y="2021599"/>
            <a:ext cx="5564954" cy="406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0307" y="4373496"/>
            <a:ext cx="4561580" cy="240504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945</Words>
  <Application>Microsoft Office PowerPoint</Application>
  <PresentationFormat>Panorámica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Franklin Gothic</vt:lpstr>
      <vt:lpstr>Overlock</vt:lpstr>
      <vt:lpstr>Quattrocento Sans</vt:lpstr>
      <vt:lpstr>Arial</vt:lpstr>
      <vt:lpstr>Calibri</vt:lpstr>
      <vt:lpstr>Tema de Office</vt:lpstr>
      <vt:lpstr>WelcomeDoc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2</cp:revision>
  <dcterms:modified xsi:type="dcterms:W3CDTF">2023-03-22T14:42:06Z</dcterms:modified>
</cp:coreProperties>
</file>