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797675" cy="9926638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fornian FB" panose="0207040306080B030204" pitchFamily="18" charset="0"/>
      <p:regular r:id="rId17"/>
      <p:bold r:id="rId18"/>
      <p:italic r:id="rId19"/>
    </p:embeddedFont>
    <p:embeddedFont>
      <p:font typeface="Franklin Gothic" panose="020B060402020202020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FLfWrEH4qwwhTHvu/J6ZXGAe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43" autoAdjust="0"/>
  </p:normalViewPr>
  <p:slideViewPr>
    <p:cSldViewPr snapToGrid="0">
      <p:cViewPr varScale="1">
        <p:scale>
          <a:sx n="102" d="100"/>
          <a:sy n="102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373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59f0d050f_0_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ge59f0d0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solidFill>
          <a:srgbClr val="F2F2F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8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8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8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8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8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8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8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8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8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8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/>
          <p:nvPr/>
        </p:nvSpPr>
        <p:spPr>
          <a:xfrm>
            <a:off x="325502" y="5367600"/>
            <a:ext cx="11295900" cy="1490400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dirty="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ANTICIPOS FINANCIEROS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FFF6CF-3A89-4EEE-9F1A-EC5E9A55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493" y="578734"/>
            <a:ext cx="5200339" cy="445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ovalada"/>
          <p:cNvSpPr/>
          <p:nvPr/>
        </p:nvSpPr>
        <p:spPr>
          <a:xfrm rot="1384675">
            <a:off x="9882296" y="2659363"/>
            <a:ext cx="2025238" cy="1864890"/>
          </a:xfrm>
          <a:prstGeom prst="wedgeEllipseCallou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1" name="Google Shape;151;p2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502541" y="6523947"/>
            <a:ext cx="252765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9545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/>
          <p:nvPr/>
        </p:nvSpPr>
        <p:spPr>
          <a:xfrm>
            <a:off x="838200" y="1362754"/>
            <a:ext cx="10515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ANTICIPO DE FONDOS -(Art.33 Ley 2000-A y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Art.121 de DR 0004-2020)</a:t>
            </a:r>
            <a:endParaRPr sz="2200" b="1" i="0" u="none" strike="noStrike" cap="none" dirty="0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2 Rectángulo"/>
          <p:cNvSpPr/>
          <p:nvPr/>
        </p:nvSpPr>
        <p:spPr>
          <a:xfrm rot="21108420">
            <a:off x="1393688" y="2454881"/>
            <a:ext cx="20559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600"/>
            </a:pPr>
            <a:r>
              <a:rPr lang="es-AR" sz="1800" b="1" dirty="0">
                <a:latin typeface="Californian FB" pitchFamily="18" charset="0"/>
              </a:rPr>
              <a:t>Se pueden anticipar fondos</a:t>
            </a:r>
          </a:p>
          <a:p>
            <a:pPr lvl="0">
              <a:buSzPts val="1600"/>
            </a:pPr>
            <a:r>
              <a:rPr lang="es-AR" sz="1800" b="1" dirty="0">
                <a:latin typeface="Californian FB" pitchFamily="18" charset="0"/>
              </a:rPr>
              <a:t> a cuenta de adquisiciones de bienes y servicios?</a:t>
            </a:r>
          </a:p>
        </p:txBody>
      </p:sp>
      <p:sp>
        <p:nvSpPr>
          <p:cNvPr id="4" name="3 CuadroTexto"/>
          <p:cNvSpPr txBox="1"/>
          <p:nvPr/>
        </p:nvSpPr>
        <p:spPr>
          <a:xfrm rot="21221879">
            <a:off x="7588223" y="2241810"/>
            <a:ext cx="2291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>
                <a:latin typeface="Californian FB" pitchFamily="18" charset="0"/>
              </a:rPr>
              <a:t>SI, cuando sea la única forma de contratación posible y beneficie los intereses del Estado Provincial. </a:t>
            </a:r>
            <a:endParaRPr lang="es-AR" sz="1800" dirty="0">
              <a:latin typeface="Californian FB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21168275">
            <a:off x="10027690" y="2962446"/>
            <a:ext cx="18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Californian FB" pitchFamily="18" charset="0"/>
              </a:rPr>
              <a:t>Es importante considerar que debe constituirse GARANTIA por el TOTAL  del monto anticipado!!</a:t>
            </a:r>
            <a:endParaRPr lang="es-AR" sz="1800" b="1" dirty="0">
              <a:latin typeface="Californian FB" pitchFamily="18" charset="0"/>
            </a:endParaRPr>
          </a:p>
        </p:txBody>
      </p:sp>
      <p:sp>
        <p:nvSpPr>
          <p:cNvPr id="16" name="15 Llamada ovalada"/>
          <p:cNvSpPr/>
          <p:nvPr/>
        </p:nvSpPr>
        <p:spPr>
          <a:xfrm rot="19036872">
            <a:off x="7420751" y="1902420"/>
            <a:ext cx="2476005" cy="2422567"/>
          </a:xfrm>
          <a:prstGeom prst="wedgeEllipseCallou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3" y="3591808"/>
            <a:ext cx="1666875" cy="276225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667" l="6667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68" y="4126860"/>
            <a:ext cx="2143125" cy="2143125"/>
          </a:xfrm>
          <a:prstGeom prst="rect">
            <a:avLst/>
          </a:prstGeom>
        </p:spPr>
      </p:pic>
      <p:sp>
        <p:nvSpPr>
          <p:cNvPr id="22" name="21 Llamada ovalada"/>
          <p:cNvSpPr/>
          <p:nvPr/>
        </p:nvSpPr>
        <p:spPr>
          <a:xfrm rot="17668375">
            <a:off x="1041724" y="2006711"/>
            <a:ext cx="2476005" cy="2422567"/>
          </a:xfrm>
          <a:prstGeom prst="wedgeEllipseCallou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9876">
        <p:split orient="vert"/>
      </p:transition>
    </mc:Choice>
    <mc:Fallback xmlns="">
      <p:transition spd="slow" advClick="0" advTm="69876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59f0d050f_0_3"/>
          <p:cNvSpPr/>
          <p:nvPr/>
        </p:nvSpPr>
        <p:spPr>
          <a:xfrm rot="5400000">
            <a:off x="5916000" y="-5916000"/>
            <a:ext cx="36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e59f0d050f_0_3"/>
          <p:cNvSpPr/>
          <p:nvPr/>
        </p:nvSpPr>
        <p:spPr>
          <a:xfrm rot="5400000">
            <a:off x="5916000" y="52606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e59f0d050f_0_3"/>
          <p:cNvSpPr/>
          <p:nvPr/>
        </p:nvSpPr>
        <p:spPr>
          <a:xfrm>
            <a:off x="4502541" y="6523947"/>
            <a:ext cx="252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e59f0d050f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0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e59f0d050f_0_3"/>
          <p:cNvSpPr txBox="1"/>
          <p:nvPr/>
        </p:nvSpPr>
        <p:spPr>
          <a:xfrm>
            <a:off x="1698173" y="1579098"/>
            <a:ext cx="7837714" cy="44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CONSIDERACIONES DE ANTICIPOS DE FONDOS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El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Organismo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contratante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realiza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Informe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fundado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que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justifique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el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anticipo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fondos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única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modalidad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contratación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 y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beneficia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al Estado).</a:t>
            </a:r>
            <a:endParaRPr sz="1800" dirty="0">
              <a:solidFill>
                <a:srgbClr val="000000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Se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efectúa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en un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pago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único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sz="1800" dirty="0">
              <a:solidFill>
                <a:srgbClr val="000000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Debe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estar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establecido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en el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Pliego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Particular.</a:t>
            </a:r>
            <a:endParaRPr sz="1800" dirty="0">
              <a:solidFill>
                <a:srgbClr val="000000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En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caso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entregas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parciales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, el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descuento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del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Anticipo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realiza</a:t>
            </a: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 en el primer </a:t>
            </a:r>
            <a:r>
              <a:rPr lang="en-US" sz="1800" dirty="0" err="1">
                <a:solidFill>
                  <a:srgbClr val="000000"/>
                </a:solidFill>
                <a:latin typeface="Arial Narrow" pitchFamily="34" charset="0"/>
              </a:rPr>
              <a:t>pago</a:t>
            </a:r>
            <a:r>
              <a:rPr lang="en-US" sz="1800" dirty="0">
                <a:latin typeface="Arial Narrow" pitchFamily="34" charset="0"/>
              </a:rPr>
              <a:t>. </a:t>
            </a:r>
            <a:r>
              <a:rPr lang="en-US" sz="1800" dirty="0" err="1">
                <a:latin typeface="Arial Narrow" pitchFamily="34" charset="0"/>
              </a:rPr>
              <a:t>Es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en-US" sz="1800" dirty="0" err="1">
                <a:latin typeface="Arial Narrow" pitchFamily="34" charset="0"/>
              </a:rPr>
              <a:t>decir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en-US" sz="1800" dirty="0" err="1">
                <a:latin typeface="Arial Narrow" pitchFamily="34" charset="0"/>
              </a:rPr>
              <a:t>que</a:t>
            </a:r>
            <a:r>
              <a:rPr lang="en-US" sz="1800" dirty="0">
                <a:latin typeface="Arial Narrow" pitchFamily="34" charset="0"/>
              </a:rPr>
              <a:t> el </a:t>
            </a:r>
            <a:r>
              <a:rPr lang="en-US" sz="1800" dirty="0" err="1">
                <a:latin typeface="Arial Narrow" pitchFamily="34" charset="0"/>
              </a:rPr>
              <a:t>monto</a:t>
            </a:r>
            <a:r>
              <a:rPr lang="en-US" sz="1800" dirty="0">
                <a:latin typeface="Arial Narrow" pitchFamily="34" charset="0"/>
              </a:rPr>
              <a:t> del primer </a:t>
            </a:r>
            <a:r>
              <a:rPr lang="en-US" sz="1800" dirty="0" err="1">
                <a:latin typeface="Arial Narrow" pitchFamily="34" charset="0"/>
              </a:rPr>
              <a:t>pago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en-US" sz="1800" dirty="0" err="1">
                <a:latin typeface="Arial Narrow" pitchFamily="34" charset="0"/>
              </a:rPr>
              <a:t>debe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en-US" sz="1800" dirty="0" err="1">
                <a:latin typeface="Arial Narrow" pitchFamily="34" charset="0"/>
              </a:rPr>
              <a:t>cubir</a:t>
            </a:r>
            <a:r>
              <a:rPr lang="en-US" sz="1800" dirty="0">
                <a:latin typeface="Arial Narrow" pitchFamily="34" charset="0"/>
              </a:rPr>
              <a:t> el total de los </a:t>
            </a:r>
            <a:r>
              <a:rPr lang="en-US" sz="1800" dirty="0" err="1">
                <a:latin typeface="Arial Narrow" pitchFamily="34" charset="0"/>
              </a:rPr>
              <a:t>fondos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en-US" sz="1800" dirty="0" err="1">
                <a:latin typeface="Arial Narrow" pitchFamily="34" charset="0"/>
              </a:rPr>
              <a:t>anticipados</a:t>
            </a:r>
            <a:r>
              <a:rPr lang="en-US" sz="1800" dirty="0">
                <a:latin typeface="Arial Narrow" pitchFamily="34" charset="0"/>
              </a:rPr>
              <a:t>.</a:t>
            </a:r>
            <a:endParaRPr sz="1800" dirty="0">
              <a:solidFill>
                <a:srgbClr val="000000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7" y="3718642"/>
            <a:ext cx="1508165" cy="1508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ge59f0d050f_0_3"/>
          <p:cNvSpPr/>
          <p:nvPr/>
        </p:nvSpPr>
        <p:spPr>
          <a:xfrm rot="5400000">
            <a:off x="5916000" y="666064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2;ge59f0d050f_0_3"/>
          <p:cNvSpPr/>
          <p:nvPr/>
        </p:nvSpPr>
        <p:spPr>
          <a:xfrm rot="5400000">
            <a:off x="5916000" y="-5916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64;ge59f0d050f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0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748145" y="1172727"/>
            <a:ext cx="10616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u="sng" dirty="0"/>
              <a:t>En modulo Sistema de Compras y Contrataciones </a:t>
            </a:r>
            <a:r>
              <a:rPr lang="es-AR" b="1" i="1" dirty="0"/>
              <a:t>(Solo para los Organismos que tienen Implementado el modulo)</a:t>
            </a:r>
          </a:p>
          <a:p>
            <a:pPr algn="ctr"/>
            <a:endParaRPr lang="es-AR" b="1" i="1" dirty="0"/>
          </a:p>
          <a:p>
            <a:r>
              <a:rPr lang="es-AR" dirty="0"/>
              <a:t>08. Anticipos y Garantías:</a:t>
            </a:r>
          </a:p>
          <a:p>
            <a:r>
              <a:rPr lang="es-AR" dirty="0"/>
              <a:t>      Anticipo Financieros de Gestiones de Compras.</a:t>
            </a:r>
          </a:p>
          <a:p>
            <a:r>
              <a:rPr lang="es-AR" dirty="0"/>
              <a:t>      Ingresos de Garantías para gestiones de compras.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4" y="1520042"/>
            <a:ext cx="2149434" cy="157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0629" y="2361181"/>
            <a:ext cx="3764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Para carga de Anticipos Financieros en gestiones de Compras:</a:t>
            </a:r>
          </a:p>
          <a:p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0629" y="3055949"/>
            <a:ext cx="5807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AR" b="1" dirty="0"/>
              <a:t>Responsable UOC : </a:t>
            </a:r>
            <a:r>
              <a:rPr lang="es-AR" dirty="0"/>
              <a:t>Generar compromiso desde modulo Gestión de Compras- Adjudicación.</a:t>
            </a:r>
          </a:p>
          <a:p>
            <a:pPr marL="342900" indent="-342900">
              <a:buAutoNum type="arabicParenR"/>
            </a:pPr>
            <a:r>
              <a:rPr lang="es-AR" b="1" dirty="0"/>
              <a:t>Responsable UOC :</a:t>
            </a:r>
            <a:r>
              <a:rPr lang="es-AR" dirty="0"/>
              <a:t>Cargar Anticipo Financiero correspondiente de la gestión, con la presentación de la factura del proveedor.</a:t>
            </a:r>
          </a:p>
          <a:p>
            <a:pPr marL="342900" indent="-342900">
              <a:buAutoNum type="arabicParenR"/>
            </a:pPr>
            <a:r>
              <a:rPr lang="es-AR" dirty="0"/>
              <a:t>Suscribir el documento que emite el SIIF del modulo de Anticipos </a:t>
            </a:r>
            <a:r>
              <a:rPr lang="es-AR" dirty="0" err="1"/>
              <a:t>Fcieros</a:t>
            </a:r>
            <a:r>
              <a:rPr lang="es-AR" dirty="0"/>
              <a:t>. de gestiones de compras , por autoridad máxima del organismo contratante.</a:t>
            </a:r>
          </a:p>
          <a:p>
            <a:pPr marL="342900" indent="-342900">
              <a:buAutoNum type="arabicParenR"/>
            </a:pPr>
            <a:r>
              <a:rPr lang="es-AR" b="1" dirty="0" err="1"/>
              <a:t>Tesoreria</a:t>
            </a:r>
            <a:r>
              <a:rPr lang="es-AR" b="1" dirty="0"/>
              <a:t>: </a:t>
            </a:r>
            <a:r>
              <a:rPr lang="es-AR" dirty="0"/>
              <a:t>Aprobar la </a:t>
            </a:r>
            <a:r>
              <a:rPr lang="es-AR" b="1" dirty="0" err="1"/>
              <a:t>garantia</a:t>
            </a:r>
            <a:r>
              <a:rPr lang="es-AR" dirty="0"/>
              <a:t> del Anticipo Financiero en modulo ingreso de </a:t>
            </a:r>
            <a:r>
              <a:rPr lang="es-AR" dirty="0" err="1"/>
              <a:t>gtias</a:t>
            </a:r>
            <a:r>
              <a:rPr lang="es-AR" dirty="0"/>
              <a:t>. para gestión de </a:t>
            </a:r>
            <a:r>
              <a:rPr lang="es-AR" dirty="0" err="1"/>
              <a:t>Cpras</a:t>
            </a:r>
            <a:r>
              <a:rPr lang="es-AR" dirty="0"/>
              <a:t>. – (seleccionar Tipo de </a:t>
            </a:r>
            <a:r>
              <a:rPr lang="es-AR" dirty="0" err="1"/>
              <a:t>gtia</a:t>
            </a:r>
            <a:r>
              <a:rPr lang="es-AR" dirty="0"/>
              <a:t> de Anticipo), es por el total del Anticipo . </a:t>
            </a:r>
          </a:p>
          <a:p>
            <a:pPr marL="342900" indent="-342900">
              <a:buAutoNum type="arabicParenR"/>
            </a:pPr>
            <a:r>
              <a:rPr lang="es-AR" b="1" dirty="0" err="1"/>
              <a:t>Delegacion</a:t>
            </a:r>
            <a:r>
              <a:rPr lang="es-AR" b="1" dirty="0"/>
              <a:t> Fiscal: </a:t>
            </a:r>
            <a:r>
              <a:rPr lang="es-AR" dirty="0"/>
              <a:t>Aprobar el formulario Anticipos </a:t>
            </a:r>
            <a:r>
              <a:rPr lang="es-AR" dirty="0" err="1"/>
              <a:t>Fcieros</a:t>
            </a:r>
            <a:r>
              <a:rPr lang="es-AR" dirty="0"/>
              <a:t>. de gestiones de compras  y el Compromiso en curso de la gestión.</a:t>
            </a:r>
          </a:p>
          <a:p>
            <a:pPr marL="342900" indent="-342900">
              <a:buAutoNum type="arabicParenR"/>
            </a:pPr>
            <a:r>
              <a:rPr lang="es-AR" b="1" dirty="0" err="1"/>
              <a:t>Tesoreria</a:t>
            </a:r>
            <a:r>
              <a:rPr lang="es-AR" b="1" dirty="0"/>
              <a:t>: </a:t>
            </a:r>
            <a:r>
              <a:rPr lang="es-AR" dirty="0"/>
              <a:t>Abonar el Anticipo controlando las retenciones pertinentes en el pago.</a:t>
            </a:r>
          </a:p>
          <a:p>
            <a:pPr marL="342900" indent="-342900">
              <a:buAutoNum type="arabicParenR"/>
            </a:pPr>
            <a:endParaRPr lang="es-AR" dirty="0"/>
          </a:p>
          <a:p>
            <a:pPr marL="342900" indent="-342900">
              <a:buAutoNum type="arabicParenR"/>
            </a:pPr>
            <a:endParaRPr lang="es-A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4" y="3099845"/>
            <a:ext cx="4443350" cy="286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ge59f0d050f_0_3"/>
          <p:cNvSpPr/>
          <p:nvPr/>
        </p:nvSpPr>
        <p:spPr>
          <a:xfrm rot="5400000">
            <a:off x="5916000" y="666064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2;ge59f0d050f_0_3"/>
          <p:cNvSpPr/>
          <p:nvPr/>
        </p:nvSpPr>
        <p:spPr>
          <a:xfrm rot="5400000">
            <a:off x="5916000" y="-5916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64;ge59f0d050f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0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748145" y="1172727"/>
            <a:ext cx="1061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5008" y="1326615"/>
            <a:ext cx="3764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Para carga de Anticipos Financieros en gestiones de Compras:</a:t>
            </a:r>
          </a:p>
          <a:p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0628" y="2065279"/>
            <a:ext cx="5807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7) </a:t>
            </a:r>
            <a:r>
              <a:rPr lang="es-AR" dirty="0"/>
              <a:t>Si el anticipo financiero </a:t>
            </a:r>
            <a:r>
              <a:rPr lang="es-AR" b="1" dirty="0"/>
              <a:t>es menor </a:t>
            </a:r>
            <a:r>
              <a:rPr lang="es-AR" dirty="0"/>
              <a:t>a 100% su regularización se realiza a través de Ejecución Presupuestaria -Ordenado a pagar-</a:t>
            </a:r>
          </a:p>
          <a:p>
            <a:r>
              <a:rPr lang="es-AR" b="1" dirty="0"/>
              <a:t>01. Ordenado, se debe descontar el monto total en el primer pago.</a:t>
            </a:r>
          </a:p>
          <a:p>
            <a:r>
              <a:rPr lang="es-AR" b="1" dirty="0"/>
              <a:t>8) </a:t>
            </a:r>
            <a:r>
              <a:rPr lang="es-AR" dirty="0"/>
              <a:t>Si el anticipo financiero es del 100% su regularización se realiza a través de Ejecución Presupuestaria -Ordenado a pagar-</a:t>
            </a:r>
          </a:p>
          <a:p>
            <a:r>
              <a:rPr lang="es-AR" b="1" dirty="0"/>
              <a:t>02.Ordenado y pago (regularización)</a:t>
            </a:r>
          </a:p>
          <a:p>
            <a:endParaRPr lang="es-AR" b="1" dirty="0"/>
          </a:p>
          <a:p>
            <a:r>
              <a:rPr lang="es-AR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3" y="1172727"/>
            <a:ext cx="4231841" cy="526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6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97" y="2123704"/>
            <a:ext cx="6503437" cy="18723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2;ge59f0d050f_0_3"/>
          <p:cNvSpPr/>
          <p:nvPr/>
        </p:nvSpPr>
        <p:spPr>
          <a:xfrm rot="5400000">
            <a:off x="5916000" y="666064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2;ge59f0d050f_0_3"/>
          <p:cNvSpPr/>
          <p:nvPr/>
        </p:nvSpPr>
        <p:spPr>
          <a:xfrm rot="5400000">
            <a:off x="5916000" y="-5916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64;ge59f0d050f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0000"/>
            <a:ext cx="12192000" cy="79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405</Words>
  <Application>Microsoft Office PowerPoint</Application>
  <PresentationFormat>Panorámica</PresentationFormat>
  <Paragraphs>33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Noto Sans Symbols</vt:lpstr>
      <vt:lpstr>Calibri</vt:lpstr>
      <vt:lpstr>Californian FB</vt:lpstr>
      <vt:lpstr>Franklin Gothic</vt:lpstr>
      <vt:lpstr>Arial Narrow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Corina</dc:creator>
  <cp:lastModifiedBy>Usuario</cp:lastModifiedBy>
  <cp:revision>15</cp:revision>
  <dcterms:modified xsi:type="dcterms:W3CDTF">2022-04-19T14:26:46Z</dcterms:modified>
</cp:coreProperties>
</file>