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797675" cy="9926625"/>
  <p:embeddedFontLst>
    <p:embeddedFont>
      <p:font typeface="Franklin Gothic"/>
      <p:bold r:id="rId16"/>
    </p:embeddedFont>
    <p:embeddedFont>
      <p:font typeface="Arial Bl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8" roundtripDataSignature="AMtx7mh6jc456t8vEXij37LLLeMOvrvk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Black-regular.fntdata"/><Relationship Id="rId16" Type="http://schemas.openxmlformats.org/officeDocument/2006/relationships/font" Target="fonts/Franklin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 txBox="1"/>
          <p:nvPr>
            <p:ph idx="12" type="sldNum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59f881271_0_4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e59f881271_0_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59f0d050f_0_3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e59f0d050f_0_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bg>
      <p:bgPr>
        <a:solidFill>
          <a:srgbClr val="F2F2F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/>
          <p:nvPr/>
        </p:nvSpPr>
        <p:spPr>
          <a:xfrm>
            <a:off x="393701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 rot="10800000">
            <a:off x="2597711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479877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 rot="10800000">
            <a:off x="700278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9203853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/>
          <p:nvPr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/>
          <p:nvPr/>
        </p:nvSpPr>
        <p:spPr>
          <a:xfrm rot="10800000">
            <a:off x="11407863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 rot="10800000">
            <a:off x="-180736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8"/>
          <p:cNvSpPr/>
          <p:nvPr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8"/>
          <p:cNvSpPr/>
          <p:nvPr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8"/>
          <p:cNvSpPr/>
          <p:nvPr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8"/>
          <p:cNvSpPr/>
          <p:nvPr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8"/>
          <p:cNvSpPr/>
          <p:nvPr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8"/>
          <p:cNvSpPr/>
          <p:nvPr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8"/>
          <p:cNvSpPr/>
          <p:nvPr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8"/>
          <p:cNvSpPr/>
          <p:nvPr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8"/>
          <p:cNvSpPr/>
          <p:nvPr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8"/>
          <p:cNvSpPr/>
          <p:nvPr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8"/>
          <p:cNvSpPr/>
          <p:nvPr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8"/>
          <p:cNvSpPr/>
          <p:nvPr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8"/>
          <p:cNvSpPr/>
          <p:nvPr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8"/>
          <p:cNvSpPr/>
          <p:nvPr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8"/>
          <p:cNvSpPr/>
          <p:nvPr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b="1" sz="7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2" type="body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b="1" sz="7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3" type="body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b="1" sz="7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4" type="body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b="1" sz="7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5" type="body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b="1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8"/>
          <p:cNvSpPr/>
          <p:nvPr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8"/>
          <p:cNvSpPr/>
          <p:nvPr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/>
          <p:nvPr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8"/>
          <p:cNvSpPr/>
          <p:nvPr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8"/>
          <p:cNvSpPr/>
          <p:nvPr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8"/>
          <p:cNvSpPr txBox="1"/>
          <p:nvPr>
            <p:ph idx="6" type="body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7" type="body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8" type="body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9" type="body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3" type="body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8"/>
          <p:cNvSpPr/>
          <p:nvPr/>
        </p:nvSpPr>
        <p:spPr>
          <a:xfrm flipH="1">
            <a:off x="159397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/>
          <p:nvPr/>
        </p:nvSpPr>
        <p:spPr>
          <a:xfrm flipH="1">
            <a:off x="599670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8"/>
          <p:cNvSpPr/>
          <p:nvPr/>
        </p:nvSpPr>
        <p:spPr>
          <a:xfrm flipH="1">
            <a:off x="10395454" y="5182452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8"/>
          <p:cNvSpPr/>
          <p:nvPr/>
        </p:nvSpPr>
        <p:spPr>
          <a:xfrm flipH="1">
            <a:off x="3795674" y="2447011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8"/>
          <p:cNvSpPr/>
          <p:nvPr/>
        </p:nvSpPr>
        <p:spPr>
          <a:xfrm flipH="1">
            <a:off x="8199591" y="2439404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" name="Google Shape;25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#general" TargetMode="External"/><Relationship Id="rId5" Type="http://schemas.openxmlformats.org/officeDocument/2006/relationships/hyperlink" Target="#adjuntar" TargetMode="External"/><Relationship Id="rId6" Type="http://schemas.openxmlformats.org/officeDocument/2006/relationships/hyperlink" Target="#observaciones" TargetMode="External"/><Relationship Id="rId7" Type="http://schemas.openxmlformats.org/officeDocument/2006/relationships/hyperlink" Target="#datosadicionales" TargetMode="External"/><Relationship Id="rId8" Type="http://schemas.openxmlformats.org/officeDocument/2006/relationships/hyperlink" Target="#asociado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80327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/>
        </p:nvSpPr>
        <p:spPr>
          <a:xfrm>
            <a:off x="4090525" y="580725"/>
            <a:ext cx="76341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RÉGIMEN DE COMPRAS Y CONTRATACIONES DE BIENES Y SERVICIOS GOBIERNO DE SAN JUAN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 rot="5400000">
            <a:off x="5181600" y="-152400"/>
            <a:ext cx="18288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731" y="580734"/>
            <a:ext cx="1646835" cy="1832681"/>
          </a:xfrm>
          <a:prstGeom prst="ellipse">
            <a:avLst/>
          </a:prstGeom>
          <a:noFill/>
          <a:ln cap="rnd" cmpd="sng" w="63500">
            <a:solidFill>
              <a:srgbClr val="A2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0000"/>
              </a:srgbClr>
            </a:outerShdw>
          </a:effectLst>
        </p:spPr>
      </p:pic>
      <p:sp>
        <p:nvSpPr>
          <p:cNvPr id="144" name="Google Shape;144;p1"/>
          <p:cNvSpPr/>
          <p:nvPr/>
        </p:nvSpPr>
        <p:spPr>
          <a:xfrm>
            <a:off x="411750" y="4057650"/>
            <a:ext cx="112959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MÓDULO II: PROCEDIMIENTO DE COMPRAS Y CONTRATACIONES</a:t>
            </a:r>
            <a:endParaRPr b="0" i="0" sz="2200" u="none" cap="none" strike="noStrike">
              <a:solidFill>
                <a:srgbClr val="5381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645575" y="4919250"/>
            <a:ext cx="11295900" cy="1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381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INICIO DE LAS ACTUACIONES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5550" y="3935350"/>
            <a:ext cx="20574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959" y="1981200"/>
            <a:ext cx="6503437" cy="187234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502541" y="6523947"/>
            <a:ext cx="2527651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373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531342" y="2698143"/>
            <a:ext cx="11460600" cy="430200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80327"/>
                </a:solidFill>
                <a:latin typeface="Arial Black"/>
                <a:ea typeface="Arial Black"/>
                <a:cs typeface="Arial Black"/>
                <a:sym typeface="Arial Black"/>
              </a:rPr>
              <a:t>PROCEDIMIENTO ADMINISTRATIVO. Ley 135 A y DR </a:t>
            </a:r>
            <a:endParaRPr b="0" i="0" sz="2000" u="none" cap="none" strike="noStrike">
              <a:solidFill>
                <a:srgbClr val="98032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A2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531341" y="2097861"/>
            <a:ext cx="11468400" cy="494100"/>
          </a:xfrm>
          <a:prstGeom prst="rect">
            <a:avLst/>
          </a:prstGeom>
          <a:noFill/>
          <a:ln cap="flat" cmpd="sng" w="25400">
            <a:solidFill>
              <a:srgbClr val="99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80327"/>
                </a:solidFill>
                <a:latin typeface="Arial Black"/>
                <a:ea typeface="Arial Black"/>
                <a:cs typeface="Arial Black"/>
                <a:sym typeface="Arial Black"/>
              </a:rPr>
              <a:t>DISPOSICIONES COMUNES Y GENERALES</a:t>
            </a:r>
            <a:endParaRPr b="1" i="0" sz="2400" u="none" cap="none" strike="noStrike">
              <a:solidFill>
                <a:srgbClr val="9803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531342" y="3307743"/>
            <a:ext cx="11460600" cy="430200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80327"/>
                </a:solidFill>
                <a:latin typeface="Arial Black"/>
                <a:ea typeface="Arial Black"/>
                <a:cs typeface="Arial Black"/>
                <a:sym typeface="Arial Black"/>
              </a:rPr>
              <a:t>SIGED</a:t>
            </a:r>
            <a:endParaRPr b="0" i="0" sz="2000" u="none" cap="none" strike="noStrike">
              <a:solidFill>
                <a:srgbClr val="98032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A2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59f881271_0_4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e59f881271_0_4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e59f881271_0_4"/>
          <p:cNvSpPr/>
          <p:nvPr/>
        </p:nvSpPr>
        <p:spPr>
          <a:xfrm>
            <a:off x="4502541" y="6523947"/>
            <a:ext cx="252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e59f881271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373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e59f881271_0_4"/>
          <p:cNvSpPr txBox="1"/>
          <p:nvPr/>
        </p:nvSpPr>
        <p:spPr>
          <a:xfrm>
            <a:off x="451262" y="1888177"/>
            <a:ext cx="10726527" cy="4574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los expedientes: </a:t>
            </a:r>
            <a:endParaRPr b="1" i="0" sz="2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Inicio expediente de compras: 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Quien? Organismo contratante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Donde? SIGED - (Decreto Reglamentario Ley 1483-A)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Como? Ingresa los datos y generar caratula.</a:t>
            </a:r>
            <a:endParaRPr/>
          </a:p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 de Expedientes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Gestión de Compras (EXP-GC)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Número de Exp.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Asignar un </a:t>
            </a:r>
            <a:r>
              <a:rPr b="1" lang="en-US" sz="1600"/>
              <a:t>Número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b="1" lang="en-US" sz="1600"/>
              <a:t>través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b="1" lang="en-US" sz="1600"/>
              <a:t>módulo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SIGED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Hoja de ruta: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Reverso de la carátula (Organismo/fecha 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ingreso/cant.folios) (Dto. Ac 000235/1971 ítem 22)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Hoja de ruta SIGED: Movimiento por sistema del exp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(debe existir coincidencia entre ambos).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Foliatura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por orden cronológico y correlativo de incorporación. 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Compaginación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En cuerpos numerados que no excedan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las 200 fojas.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ge59f881271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8891" y="2262226"/>
            <a:ext cx="4187680" cy="277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e59f881271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15435" y="3845409"/>
            <a:ext cx="2886559" cy="265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4132613" y="6523947"/>
            <a:ext cx="2897728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373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"/>
          <p:cNvSpPr/>
          <p:nvPr/>
        </p:nvSpPr>
        <p:spPr>
          <a:xfrm>
            <a:off x="134587" y="2049535"/>
            <a:ext cx="11922826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módulo contiene cinco solapas, las que se detallan a continuación: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1) 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2) Adjuntos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3) Observaciones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4) Datos Adicionales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5) Documentos Asociados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Solapa General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esta solapa se deben ingresar los siguientes datos: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ENTIDAD, INICIADOR, DNI/CUIL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Son los datos de la Entidad que va a iniciar el Documento. Puede ser una Entidad física o Jurídica.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Nota: Si No encuentra la  Entidad se deja en blanco el campo y se ingresa </a:t>
            </a:r>
            <a:r>
              <a:rPr lang="en-US"/>
              <a:t>“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Iniciador </a:t>
            </a:r>
            <a:r>
              <a:rPr lang="en-US"/>
              <a:t>“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el campo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Iniciador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TIPO: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 el tipo de documento que se va a ingresar (ej: Expediente,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 de Compras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Garantías, Oficio, Orden de compras, etc)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NÚMERO: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el Nro. que se le va a asignar al documento. Puede asignar un número correlativo por año, propio de la Institución; o puede ser  generado automáticamente.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Trae por defecto la fecha del día que se genera el documento.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Nº NOTA O ACTUACIÓN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Es el número original del documento en el caso de que el documento se haya iniciado en una repartición fuera de la Administración Central (ej. Municipalidad)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4615742" y="1526391"/>
            <a:ext cx="2758834" cy="340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980327"/>
                </a:solidFill>
                <a:latin typeface="Arial Black"/>
                <a:ea typeface="Arial Black"/>
                <a:cs typeface="Arial Black"/>
                <a:sym typeface="Arial Black"/>
              </a:rPr>
              <a:t>BOTON ALTA: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4132613" y="6523947"/>
            <a:ext cx="2897728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373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/>
          <p:nvPr/>
        </p:nvSpPr>
        <p:spPr>
          <a:xfrm>
            <a:off x="603662" y="2117359"/>
            <a:ext cx="10984675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FOJAS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Cantidad de fojas que tiene el documento, al momento de alta.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ESTADO: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el estado en que se inicia o se encuentra el documento: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i="0" lang="en-US" sz="1400" u="none" cap="none" strike="noStrike">
                <a:solidFill>
                  <a:srgbClr val="000000"/>
                </a:solidFill>
              </a:rPr>
              <a:t>Activo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Terminado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Archivado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Pase Externo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EXTRACTO: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 escribir una breve descripción del contenido del documento.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UNIDAD ORGÁNICA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Debe establecer el destino (Mesa de entradas de Institución, Departamento, Área u Oficina) donde se enviara el documento. También se podrá observar los Usuarios que pertenecen y que podrán recibir el documento en la Unidad Orgánica establecida. En caso de ser una Unidad Orgánica configurada para enviar documentos fuera de la Institución (por ej. a otro Organismo o Ministerio) se habilitará el campo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“Otras Instituciones”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permitirá visualizar y seleccionar el organigrama de toda la Administración Pública. Se dejará en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blanco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cuando se quiera dejar el documento en la Unidad Orgánica que lo está generando.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4132613" y="6523947"/>
            <a:ext cx="2897728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3730"/>
            <a:ext cx="12192000" cy="79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515" y="1731354"/>
            <a:ext cx="11469815" cy="4559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/>
          <p:nvPr/>
        </p:nvSpPr>
        <p:spPr>
          <a:xfrm>
            <a:off x="653143" y="2137558"/>
            <a:ext cx="1389413" cy="581891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914400" y="3135085"/>
            <a:ext cx="694706" cy="320634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7360723" y="3164773"/>
            <a:ext cx="1389413" cy="581891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1347850" y="3360716"/>
            <a:ext cx="694706" cy="320634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4022767" y="4020356"/>
            <a:ext cx="549233" cy="320634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9322129" y="3262744"/>
            <a:ext cx="1246909" cy="385948"/>
          </a:xfrm>
          <a:prstGeom prst="rect">
            <a:avLst/>
          </a:prstGeom>
          <a:noFill/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59f0d050f_0_3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e59f0d050f_0_3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e59f0d050f_0_3"/>
          <p:cNvSpPr/>
          <p:nvPr/>
        </p:nvSpPr>
        <p:spPr>
          <a:xfrm>
            <a:off x="4132613" y="6523947"/>
            <a:ext cx="2897728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e59f0d050f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373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e59f0d050f_0_3"/>
          <p:cNvSpPr txBox="1"/>
          <p:nvPr/>
        </p:nvSpPr>
        <p:spPr>
          <a:xfrm>
            <a:off x="3825834" y="1458116"/>
            <a:ext cx="4740234" cy="666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980327"/>
                </a:solidFill>
                <a:latin typeface="Arial Black"/>
                <a:ea typeface="Arial Black"/>
                <a:cs typeface="Arial Black"/>
                <a:sym typeface="Arial Black"/>
              </a:rPr>
              <a:t>MODULO SIGED:</a:t>
            </a:r>
            <a:endParaRPr b="0" i="0" sz="2000" u="none" cap="none" strike="noStrike">
              <a:solidFill>
                <a:srgbClr val="98032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2" name="Google Shape;212;ge59f0d050f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9654" y="2172900"/>
            <a:ext cx="6013677" cy="388351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e59f0d050f_0_3"/>
          <p:cNvSpPr/>
          <p:nvPr/>
        </p:nvSpPr>
        <p:spPr>
          <a:xfrm flipH="1" rot="10800000">
            <a:off x="3538258" y="4084827"/>
            <a:ext cx="1484416" cy="2198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e59f0d050f_0_3"/>
          <p:cNvSpPr txBox="1"/>
          <p:nvPr/>
        </p:nvSpPr>
        <p:spPr>
          <a:xfrm>
            <a:off x="5053921" y="4040856"/>
            <a:ext cx="14250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HACER CLICK</a:t>
            </a:r>
            <a:endParaRPr b="0" i="0" sz="1400" u="none" cap="none" strike="noStrike">
              <a:solidFill>
                <a:srgbClr val="FF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215" name="Google Shape;215;ge59f0d050f_0_3"/>
          <p:cNvPicPr preferRelativeResize="0"/>
          <p:nvPr/>
        </p:nvPicPr>
        <p:blipFill rotWithShape="1">
          <a:blip r:embed="rId5">
            <a:alphaModFix/>
          </a:blip>
          <a:srcRect b="7064" l="0" r="0" t="4076"/>
          <a:stretch/>
        </p:blipFill>
        <p:spPr>
          <a:xfrm>
            <a:off x="6502859" y="2172900"/>
            <a:ext cx="5470566" cy="396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e59f0d050f_0_3"/>
          <p:cNvSpPr/>
          <p:nvPr/>
        </p:nvSpPr>
        <p:spPr>
          <a:xfrm>
            <a:off x="7340960" y="2689427"/>
            <a:ext cx="12795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HACER CLICK</a:t>
            </a:r>
            <a:endParaRPr/>
          </a:p>
        </p:txBody>
      </p:sp>
      <p:sp>
        <p:nvSpPr>
          <p:cNvPr id="217" name="Google Shape;217;ge59f0d050f_0_3"/>
          <p:cNvSpPr/>
          <p:nvPr/>
        </p:nvSpPr>
        <p:spPr>
          <a:xfrm>
            <a:off x="8663011" y="2470068"/>
            <a:ext cx="538349" cy="438719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4132613" y="6523947"/>
            <a:ext cx="2897728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0373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2446315" y="1756702"/>
            <a:ext cx="59020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</a:rPr>
              <a:t>CÓMO</a:t>
            </a:r>
            <a:r>
              <a:rPr b="1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ASOCIO UN EXPEDIENTE DE </a:t>
            </a:r>
            <a:r>
              <a:rPr b="1" lang="en-US" sz="2000">
                <a:solidFill>
                  <a:srgbClr val="C00000"/>
                </a:solidFill>
              </a:rPr>
              <a:t>GARANTÍA</a:t>
            </a:r>
            <a:r>
              <a:rPr b="1" i="0" lang="en-US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A SU EXPEDIENTE PRINCIPAL?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8493" y="2607093"/>
            <a:ext cx="4188922" cy="3514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4132613" y="6523947"/>
            <a:ext cx="2897728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www.compras.sanjuan.gob.a</a:t>
            </a:r>
            <a:r>
              <a:rPr b="0" i="0" lang="en-US" sz="1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7136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"/>
          <p:cNvSpPr/>
          <p:nvPr/>
        </p:nvSpPr>
        <p:spPr>
          <a:xfrm>
            <a:off x="166254" y="1466003"/>
            <a:ext cx="7244041" cy="37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980327"/>
                </a:solidFill>
                <a:latin typeface="Arial Black"/>
                <a:ea typeface="Arial Black"/>
                <a:cs typeface="Arial Black"/>
                <a:sym typeface="Arial Black"/>
              </a:rPr>
              <a:t> 1) Ingreso de Expediente Tipo GARANTIA - BOTON ALTA </a:t>
            </a:r>
            <a:r>
              <a:rPr b="0" i="0" lang="en-US" sz="1400" u="none" cap="none" strike="noStrike">
                <a:solidFill>
                  <a:srgbClr val="980327"/>
                </a:solidFill>
                <a:latin typeface="Arial Black"/>
                <a:ea typeface="Arial Black"/>
                <a:cs typeface="Arial Black"/>
                <a:sym typeface="Arial Black"/>
              </a:rPr>
              <a:t>:</a:t>
            </a:r>
            <a:endParaRPr b="0" i="0" sz="1400" u="none" cap="none" strike="noStrike">
              <a:solidFill>
                <a:srgbClr val="98032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37" name="Google Shape;2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899" y="1936541"/>
            <a:ext cx="6626823" cy="45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"/>
          <p:cNvSpPr/>
          <p:nvPr/>
        </p:nvSpPr>
        <p:spPr>
          <a:xfrm>
            <a:off x="720118" y="3100574"/>
            <a:ext cx="1389413" cy="581891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5605227" y="3308546"/>
            <a:ext cx="1163782" cy="581891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"/>
          <p:cNvSpPr txBox="1"/>
          <p:nvPr/>
        </p:nvSpPr>
        <p:spPr>
          <a:xfrm>
            <a:off x="7370345" y="1686136"/>
            <a:ext cx="47538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A8D08C"/>
                </a:solidFill>
                <a:latin typeface="Arial"/>
                <a:ea typeface="Arial"/>
                <a:cs typeface="Arial"/>
                <a:sym typeface="Arial"/>
              </a:rPr>
              <a:t>El Expediente de Garantía debe asociarse al Expediente Principal ( Exp. de la Gestión de Compras).</a:t>
            </a:r>
            <a:endParaRPr b="1" i="1" sz="1800" u="none" cap="none" strike="noStrike">
              <a:solidFill>
                <a:srgbClr val="A8D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6234545" y="2090057"/>
            <a:ext cx="1102424" cy="34438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4944166" y="1971303"/>
            <a:ext cx="1163782" cy="581891"/>
          </a:xfrm>
          <a:prstGeom prst="ellipse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8725" y="2743200"/>
            <a:ext cx="4965667" cy="346550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/>
          <p:nvPr/>
        </p:nvSpPr>
        <p:spPr>
          <a:xfrm>
            <a:off x="10507682" y="3493713"/>
            <a:ext cx="736270" cy="507592"/>
          </a:xfrm>
          <a:prstGeom prst="ellipse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7410296" y="3620551"/>
            <a:ext cx="308315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  <a:t>Buscar Nro de Expediente principal a asociar</a:t>
            </a:r>
            <a:endParaRPr b="0" i="1" sz="1000" u="none" cap="none" strike="noStrike">
              <a:solidFill>
                <a:srgbClr val="C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10420127" y="4385577"/>
            <a:ext cx="12795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HACER CLICK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  ASOCIAR</a:t>
            </a:r>
            <a:endParaRPr b="0" i="0" sz="1400" u="none" cap="none" strike="noStrike">
              <a:solidFill>
                <a:srgbClr val="FF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10875817" y="3953480"/>
            <a:ext cx="229788" cy="43209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5526057" y="1904472"/>
            <a:ext cx="4987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2)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Corina</dc:creator>
</cp:coreProperties>
</file>