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797675" cy="9926638"/>
  <p:embeddedFontLst>
    <p:embeddedFont>
      <p:font typeface="Amatic SC" panose="020B0604020202020204" charset="-79"/>
      <p:regular r:id="rId24"/>
      <p:bold r:id="rId25"/>
    </p:embeddedFont>
    <p:embeddedFont>
      <p:font typeface="Libre Baskerville" panose="020B0604020202020204" charset="0"/>
      <p:regular r:id="rId26"/>
      <p:bold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96533A-23E4-4D48-8ACE-063743AEBAFE}">
  <a:tblStyle styleId="{9196533A-23E4-4D48-8ACE-063743AEBAF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2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2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10688637" y="1371608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271838" y="-2184392"/>
            <a:ext cx="5851525" cy="10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12800" y="1600206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8229600" y="1600206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raspublicas.sanjuan.gob.a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0327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 rot="5400000">
            <a:off x="5079750" y="-254350"/>
            <a:ext cx="20325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1487275" y="5230250"/>
            <a:ext cx="9336900" cy="13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2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ASPECTOS GENERALES DEL RÉGIMEN DE CONTRATACIONES DEL ESTADO</a:t>
            </a:r>
            <a:endParaRPr sz="2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406" y="580734"/>
            <a:ext cx="1646700" cy="1832700"/>
          </a:xfrm>
          <a:prstGeom prst="ellipse">
            <a:avLst/>
          </a:prstGeom>
          <a:noFill/>
          <a:ln w="63500" cap="rnd" cmpd="sng">
            <a:solidFill>
              <a:srgbClr val="A2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0000"/>
              </a:srgbClr>
            </a:outerShdw>
          </a:effectLst>
        </p:spPr>
      </p:pic>
      <p:sp>
        <p:nvSpPr>
          <p:cNvPr id="93" name="Google Shape;93;p14"/>
          <p:cNvSpPr txBox="1"/>
          <p:nvPr/>
        </p:nvSpPr>
        <p:spPr>
          <a:xfrm>
            <a:off x="4090525" y="580725"/>
            <a:ext cx="7634100" cy="25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RÉGIMEN DE COMPRAS Y CONTRATACIONES DE BIENES Y SERVICIOS GOBIERNO DE SAN JUAN</a:t>
            </a:r>
            <a:endParaRPr sz="5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11750" y="4057650"/>
            <a:ext cx="112959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2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MÓDULO I: INTRODUCCIÓN      </a:t>
            </a:r>
            <a:endParaRPr sz="2200" b="0" i="0" u="none" strike="noStrike" cap="none">
              <a:solidFill>
                <a:srgbClr val="5381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4429496" y="6524113"/>
            <a:ext cx="263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LEY 2000 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123"/>
            <a:ext cx="12033506" cy="41183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4"/>
          <p:cNvSpPr/>
          <p:nvPr/>
        </p:nvSpPr>
        <p:spPr>
          <a:xfrm>
            <a:off x="627950" y="777625"/>
            <a:ext cx="104109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4726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LEY 2000 A - INSTRUMENTOS DEL SISTEMA</a:t>
            </a:r>
            <a:endParaRPr sz="2800" b="1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24" descr="Círculo pequeño con el número 1 en su interior para indicar que se encuentra en el paso 1"/>
          <p:cNvGrpSpPr/>
          <p:nvPr/>
        </p:nvGrpSpPr>
        <p:grpSpPr>
          <a:xfrm>
            <a:off x="531553" y="2053123"/>
            <a:ext cx="558300" cy="409800"/>
            <a:chOff x="6953426" y="711274"/>
            <a:chExt cx="558300" cy="409800"/>
          </a:xfrm>
        </p:grpSpPr>
        <p:sp>
          <p:nvSpPr>
            <p:cNvPr id="273" name="Google Shape;273;p24" descr="Círculo pequeño"/>
            <p:cNvSpPr/>
            <p:nvPr/>
          </p:nvSpPr>
          <p:spPr>
            <a:xfrm>
              <a:off x="7025069" y="711274"/>
              <a:ext cx="409800" cy="40980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4" descr="Número 1"/>
            <p:cNvSpPr txBox="1"/>
            <p:nvPr/>
          </p:nvSpPr>
          <p:spPr>
            <a:xfrm>
              <a:off x="6953426" y="727564"/>
              <a:ext cx="558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24"/>
          <p:cNvSpPr txBox="1"/>
          <p:nvPr/>
        </p:nvSpPr>
        <p:spPr>
          <a:xfrm>
            <a:off x="1056551" y="2093325"/>
            <a:ext cx="10556400" cy="25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ANUAL DE CONTRATACIONES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Tiene por objeto planificar la adquisición de bienes y servicios que cada unidad ejecutora de programas estima contratar durante el ejercicio presupuestario ajustado a la naturaleza de sus actividades y los créditos asignados en la Ley de Presupuesto. Se eleva a la Oficina Central de Contrataciones simultáneamente con el anteproyecto de presupuesto, a través del sistema, medios y formatos que fije el Órgano Rector.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6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Resolución 023 OCC/2020: Procedimiento de presentación</a:t>
            </a:r>
            <a:endParaRPr sz="1600" b="0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4429496" y="6524113"/>
            <a:ext cx="263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LEY 2000 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123"/>
            <a:ext cx="12033506" cy="411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5" descr="Círculo pequeño con el número 1 en su interior para indicar que se encuentra en el paso 1"/>
          <p:cNvGrpSpPr/>
          <p:nvPr/>
        </p:nvGrpSpPr>
        <p:grpSpPr>
          <a:xfrm>
            <a:off x="531553" y="3500923"/>
            <a:ext cx="558300" cy="409800"/>
            <a:chOff x="6953426" y="711274"/>
            <a:chExt cx="558300" cy="409800"/>
          </a:xfrm>
        </p:grpSpPr>
        <p:sp>
          <p:nvSpPr>
            <p:cNvPr id="284" name="Google Shape;284;p25" descr="Círculo pequeño"/>
            <p:cNvSpPr/>
            <p:nvPr/>
          </p:nvSpPr>
          <p:spPr>
            <a:xfrm>
              <a:off x="7025069" y="711274"/>
              <a:ext cx="409800" cy="40980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5" descr="Número 1"/>
            <p:cNvSpPr txBox="1"/>
            <p:nvPr/>
          </p:nvSpPr>
          <p:spPr>
            <a:xfrm>
              <a:off x="6953426" y="727564"/>
              <a:ext cx="558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25"/>
          <p:cNvSpPr txBox="1"/>
          <p:nvPr/>
        </p:nvSpPr>
        <p:spPr>
          <a:xfrm>
            <a:off x="1056551" y="3541125"/>
            <a:ext cx="105564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REGISTRO ÚNICO PROVEEDORES DEL ESTADO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Tiene por finalidad registrar las personas humanas y jurídicas que deseen contratar con el Sector Público Provincial No Financiero, mediante la exigencia de requisitos de capacidad, solvencia, idoneidad y responsabilidad.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Módulo de Destinatarios/Proveedores del SIIF - Decreto Provincial N° 0941 MHF-2020</a:t>
            </a:r>
            <a:endParaRPr sz="1800" b="0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25" descr="Círculo pequeño con el número 1 en su interior para indicar que se encuentra en el paso 1"/>
          <p:cNvGrpSpPr/>
          <p:nvPr/>
        </p:nvGrpSpPr>
        <p:grpSpPr>
          <a:xfrm>
            <a:off x="531553" y="681523"/>
            <a:ext cx="558300" cy="409800"/>
            <a:chOff x="6953426" y="711274"/>
            <a:chExt cx="558300" cy="409800"/>
          </a:xfrm>
        </p:grpSpPr>
        <p:sp>
          <p:nvSpPr>
            <p:cNvPr id="288" name="Google Shape;288;p25" descr="Círculo pequeño"/>
            <p:cNvSpPr/>
            <p:nvPr/>
          </p:nvSpPr>
          <p:spPr>
            <a:xfrm>
              <a:off x="7025069" y="711274"/>
              <a:ext cx="409800" cy="40980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5" descr="Número 1"/>
            <p:cNvSpPr txBox="1"/>
            <p:nvPr/>
          </p:nvSpPr>
          <p:spPr>
            <a:xfrm>
              <a:off x="6953426" y="727564"/>
              <a:ext cx="558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25"/>
          <p:cNvSpPr txBox="1"/>
          <p:nvPr/>
        </p:nvSpPr>
        <p:spPr>
          <a:xfrm>
            <a:off x="1056551" y="721725"/>
            <a:ext cx="105564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CATÁLOGO DE BIENES Y SERVICIOS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Tiene por finalidad establecer criterios uniformes y homogéneos para la identificación de los bienes y servicios. Contiene los bienes y servicios que puedan ser contratados, y deben estar clasificados, denominados y codificados de manera uniforme, conforme lo establezca el Órgano Rector. El catálogo de bienes y servicios vigente es de uso obligatorio en todos los procedimientos de selección.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Sistema de Administración de Bienes del SIIF- Módulo Conceptos del gasto</a:t>
            </a:r>
            <a:endParaRPr sz="1800" b="0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6"/>
          <p:cNvSpPr/>
          <p:nvPr/>
        </p:nvSpPr>
        <p:spPr>
          <a:xfrm>
            <a:off x="4429496" y="6524113"/>
            <a:ext cx="2636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LEY 2000 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123"/>
            <a:ext cx="12033506" cy="411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26" descr="Círculo pequeño con el número 1 en su interior para indicar que se encuentra en el paso 1"/>
          <p:cNvGrpSpPr/>
          <p:nvPr/>
        </p:nvGrpSpPr>
        <p:grpSpPr>
          <a:xfrm>
            <a:off x="531553" y="681523"/>
            <a:ext cx="558300" cy="409800"/>
            <a:chOff x="6953426" y="711274"/>
            <a:chExt cx="558300" cy="409800"/>
          </a:xfrm>
        </p:grpSpPr>
        <p:sp>
          <p:nvSpPr>
            <p:cNvPr id="299" name="Google Shape;299;p26" descr="Círculo pequeño"/>
            <p:cNvSpPr/>
            <p:nvPr/>
          </p:nvSpPr>
          <p:spPr>
            <a:xfrm>
              <a:off x="7025069" y="711274"/>
              <a:ext cx="409800" cy="40980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 descr="Número 1"/>
            <p:cNvSpPr txBox="1"/>
            <p:nvPr/>
          </p:nvSpPr>
          <p:spPr>
            <a:xfrm>
              <a:off x="6953426" y="727564"/>
              <a:ext cx="558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26"/>
          <p:cNvSpPr txBox="1"/>
          <p:nvPr/>
        </p:nvSpPr>
        <p:spPr>
          <a:xfrm>
            <a:off x="1056551" y="721725"/>
            <a:ext cx="105564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REGISTRO DE TRANSACCIONES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 en una base de datos, archivo que permite acumular información sobre la demanda de bienes y servicios por parte de los distintos organismos del Sector Público No Financiero, las transacciones que se realicen en relación al plan anual, su evolución, seguimiento y control.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SIIF - Decreto Provincial N° 0002/05-I.-Establece el Sistema de registración </a:t>
            </a:r>
            <a:endParaRPr sz="1800" b="0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p26" descr="Círculo pequeño con el número 1 en su interior para indicar que se encuentra en el paso 1"/>
          <p:cNvGrpSpPr/>
          <p:nvPr/>
        </p:nvGrpSpPr>
        <p:grpSpPr>
          <a:xfrm>
            <a:off x="531553" y="3577123"/>
            <a:ext cx="558300" cy="409800"/>
            <a:chOff x="6953426" y="711274"/>
            <a:chExt cx="558300" cy="409800"/>
          </a:xfrm>
        </p:grpSpPr>
        <p:sp>
          <p:nvSpPr>
            <p:cNvPr id="303" name="Google Shape;303;p26" descr="Círculo pequeño"/>
            <p:cNvSpPr/>
            <p:nvPr/>
          </p:nvSpPr>
          <p:spPr>
            <a:xfrm>
              <a:off x="7025069" y="711274"/>
              <a:ext cx="409800" cy="40980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 descr="Número 1"/>
            <p:cNvSpPr txBox="1"/>
            <p:nvPr/>
          </p:nvSpPr>
          <p:spPr>
            <a:xfrm>
              <a:off x="6953426" y="727564"/>
              <a:ext cx="558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26"/>
          <p:cNvSpPr txBox="1"/>
          <p:nvPr/>
        </p:nvSpPr>
        <p:spPr>
          <a:xfrm>
            <a:off x="1056551" y="3617325"/>
            <a:ext cx="105564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9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PRECIOS DE REFERENCIA</a:t>
            </a:r>
            <a:endParaRPr sz="19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Consiste en la determinación de un valor referencial obtenido mediante relevamientos de mercados, que se proporciona al organismo contratante para la evaluación de las ofertas de una contratación puntual y determinada. </a:t>
            </a:r>
            <a:endParaRPr sz="18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Resolución N°006 OCC-2020 (o norma que la modifique y/o reemplace en un futuro). – </a:t>
            </a:r>
            <a:r>
              <a:rPr lang="es-ES" sz="14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Precios establecidos por organismos nacionales y/o Provinciales, precios de mercado o plaza o fundamentar otro precio de referencia.</a:t>
            </a:r>
            <a:endParaRPr sz="1400" b="0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/>
          <p:nvPr/>
        </p:nvSpPr>
        <p:spPr>
          <a:xfrm rot="5400000">
            <a:off x="5945124" y="-5945124"/>
            <a:ext cx="301752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7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4470805" y="6533286"/>
            <a:ext cx="25950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www.compras.sanjuan.gob.a</a:t>
            </a: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0538"/>
            <a:ext cx="12192000" cy="47584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7"/>
          <p:cNvSpPr txBox="1"/>
          <p:nvPr/>
        </p:nvSpPr>
        <p:spPr>
          <a:xfrm>
            <a:off x="744450" y="1108396"/>
            <a:ext cx="6546036" cy="21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400" b="1" i="0" u="sng" strike="noStrike" cap="none">
                <a:solidFill>
                  <a:srgbClr val="980327"/>
                </a:solidFill>
                <a:latin typeface="Arial"/>
                <a:ea typeface="Arial"/>
                <a:cs typeface="Arial"/>
                <a:sym typeface="Arial"/>
              </a:rPr>
              <a:t>CONTRATOS COMPRENDIDOS (Articulo 7 de la Ley):</a:t>
            </a:r>
            <a:endParaRPr sz="1400" b="0" i="0" u="none" strike="noStrike" cap="none">
              <a:solidFill>
                <a:srgbClr val="9803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Adquisición de Bienes y servicios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Ventas y Concesiones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Contratos no excluidos expresamente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7"/>
          <p:cNvSpPr txBox="1"/>
          <p:nvPr/>
        </p:nvSpPr>
        <p:spPr>
          <a:xfrm>
            <a:off x="744450" y="3161100"/>
            <a:ext cx="6546036" cy="3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400" b="1" i="0" u="sng" strike="noStrike" cap="none" dirty="0">
                <a:solidFill>
                  <a:srgbClr val="980327"/>
                </a:solidFill>
                <a:latin typeface="Arial"/>
                <a:ea typeface="Arial"/>
                <a:cs typeface="Arial"/>
                <a:sym typeface="Arial"/>
              </a:rPr>
              <a:t>CONTRATOS EXCLUIDOS (Articulo 8 de la Ley)</a:t>
            </a:r>
            <a:endParaRPr sz="1400" b="1" i="0" u="sng" strike="noStrike" cap="none" dirty="0">
              <a:solidFill>
                <a:srgbClr val="9803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de empleo público			</a:t>
            </a:r>
            <a:endParaRPr lang="es-ES" sz="14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gastos con Caja Chica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servicios o de obras en el marco de regímenes especiales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celebrados con Estados extranjeros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financiados con recursos provenientes de estados extranjeros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celebrados con empresas o sociedades del Estado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comprendidos en operaciones de crédito público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400"/>
              <a:buFont typeface="Arial"/>
              <a:buAutoNum type="arabicParenR"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de Obra Pública en el marco de la Ley 128 A</a:t>
            </a:r>
            <a:endParaRPr sz="1400" b="1" i="0" u="sng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sng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sng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endParaRPr sz="20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sng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6467" marR="0" lvl="0" indent="-14327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7"/>
          <p:cNvSpPr/>
          <p:nvPr/>
        </p:nvSpPr>
        <p:spPr>
          <a:xfrm>
            <a:off x="7290475" y="914400"/>
            <a:ext cx="4219800" cy="5190000"/>
          </a:xfrm>
          <a:prstGeom prst="flowChartPunchedCard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caso de ser un contrato excluido</a:t>
            </a:r>
            <a:r>
              <a:rPr lang="es-ES" sz="14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Expresado en el Dictamen Legal.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es de aplicación el Artículo 12 autorizaciones por monto.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✔"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Indicar marco legal y procedimiento aplicable.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Servicio de Adicionales que presta la Policía de San Juan.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Contrato excluido de la Ley 2000 A artículo 8 apartado 3). Es de aplicación la Ley 328 R y DR 1964-R 1987, junto con las normas de procedimiento administrativo y de ejecución del gasto.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2925" y="914400"/>
            <a:ext cx="33273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/>
          <p:nvPr/>
        </p:nvSpPr>
        <p:spPr>
          <a:xfrm rot="5400000">
            <a:off x="5999988" y="-5999988"/>
            <a:ext cx="192024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8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8"/>
          <p:cNvSpPr txBox="1"/>
          <p:nvPr/>
        </p:nvSpPr>
        <p:spPr>
          <a:xfrm>
            <a:off x="1710047" y="3016332"/>
            <a:ext cx="755270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sng" strike="noStrike" cap="none">
              <a:solidFill>
                <a:srgbClr val="A2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8"/>
          <p:cNvSpPr/>
          <p:nvPr/>
        </p:nvSpPr>
        <p:spPr>
          <a:xfrm>
            <a:off x="4470805" y="6533286"/>
            <a:ext cx="25950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LEY 2000A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592"/>
            <a:ext cx="12079224" cy="40233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 txBox="1"/>
          <p:nvPr/>
        </p:nvSpPr>
        <p:spPr>
          <a:xfrm>
            <a:off x="1922527" y="801625"/>
            <a:ext cx="8351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7429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CAPÍTULO 2</a:t>
            </a:r>
            <a:endParaRPr sz="24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6468" marR="0" lvl="0" indent="-1432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292600" y="1414151"/>
            <a:ext cx="5432400" cy="492059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800" b="1" i="0" u="sng" strike="noStrike" cap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PROCEDIMIENTOS DE SELECCIÓN: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600" b="1" i="0" u="sng" strike="noStrike" cap="none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Licitación Pública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Subasta electrónica (no por ahora)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Remate Público (venta bs del estado)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46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excepción: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Compulsa Abreviada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Contratación directa: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monto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naturaleza </a:t>
            </a:r>
            <a:r>
              <a:rPr lang="es-E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(equivalente art 69 Ley de contabilidad)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8"/>
          <p:cNvSpPr/>
          <p:nvPr/>
        </p:nvSpPr>
        <p:spPr>
          <a:xfrm>
            <a:off x="6470900" y="1414150"/>
            <a:ext cx="5269500" cy="4882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800" b="1" i="0" u="sng" strike="noStrike" cap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MODALIDADES DE CONTRATACIÓN: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600" b="1" i="0" u="sng" strike="noStrike" cap="none">
              <a:solidFill>
                <a:srgbClr val="A500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Iniciativa privada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Llave en mano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Orden de compra abierta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Orden de compra cerrada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Consolidada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Convenio Marco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Concurso de Proyectos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Concesión de Servicio Público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Concesión de Uso de Bienes del Dominio Público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/>
          <p:nvPr/>
        </p:nvSpPr>
        <p:spPr>
          <a:xfrm rot="5400000">
            <a:off x="6000000" y="-6000000"/>
            <a:ext cx="192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592"/>
            <a:ext cx="12079225" cy="40233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9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554375" y="2031524"/>
            <a:ext cx="2473500" cy="1059900"/>
          </a:xfrm>
          <a:prstGeom prst="ellipse">
            <a:avLst/>
          </a:prstGeom>
          <a:solidFill>
            <a:srgbClr val="DD462F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627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Tipo de bienes o servicios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517861" y="3445504"/>
            <a:ext cx="2550000" cy="1359300"/>
          </a:xfrm>
          <a:prstGeom prst="ellipse">
            <a:avLst/>
          </a:prstGeom>
          <a:solidFill>
            <a:srgbClr val="DD462F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627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Monto estimado de contrato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(presupuesto oficial)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9"/>
          <p:cNvSpPr/>
          <p:nvPr/>
        </p:nvSpPr>
        <p:spPr>
          <a:xfrm>
            <a:off x="1685639" y="3123378"/>
            <a:ext cx="213300" cy="28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9E5DC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627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9"/>
          <p:cNvSpPr/>
          <p:nvPr/>
        </p:nvSpPr>
        <p:spPr>
          <a:xfrm>
            <a:off x="549493" y="5124092"/>
            <a:ext cx="2550000" cy="966300"/>
          </a:xfrm>
          <a:prstGeom prst="ellipse">
            <a:avLst/>
          </a:prstGeom>
          <a:solidFill>
            <a:srgbClr val="DD462F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627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Valor índice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9"/>
          <p:cNvSpPr/>
          <p:nvPr/>
        </p:nvSpPr>
        <p:spPr>
          <a:xfrm>
            <a:off x="1691391" y="4802653"/>
            <a:ext cx="213300" cy="28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9E5DC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627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5622162" y="5246914"/>
            <a:ext cx="213300" cy="282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9E5DC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627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9"/>
          <p:cNvSpPr txBox="1"/>
          <p:nvPr/>
        </p:nvSpPr>
        <p:spPr>
          <a:xfrm>
            <a:off x="3829437" y="3898975"/>
            <a:ext cx="3798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19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AUTORIZACIÓN</a:t>
            </a:r>
            <a:endParaRPr sz="19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9"/>
          <p:cNvSpPr/>
          <p:nvPr/>
        </p:nvSpPr>
        <p:spPr>
          <a:xfrm>
            <a:off x="3837780" y="4624272"/>
            <a:ext cx="3874200" cy="420600"/>
          </a:xfrm>
          <a:prstGeom prst="rect">
            <a:avLst/>
          </a:prstGeom>
          <a:solidFill>
            <a:srgbClr val="DD462F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627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AUTORIDAD COMPETENTE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8151963" y="1975451"/>
            <a:ext cx="3798600" cy="4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sng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s-ES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FORMALIDADES DE LAS ACTUACIONES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(Artículo 11 de la Ley):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Debe dictarse Acto Administrativo: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600" b="0" i="0" u="sng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Autorización y Aprobación</a:t>
            </a:r>
            <a:endParaRPr sz="1600" b="0" i="0" u="sng" strike="noStrike" cap="none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AutoNum type="arabicParenR"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La convocatoria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AutoNum type="arabicParenR"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Pliego Particular y Espec. Técnicas</a:t>
            </a:r>
            <a:endParaRPr sz="1600" b="0" i="0" u="none" strike="noStrike" cap="none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600" b="0" i="0" u="sng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Adjudicación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1) Adjudicación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2) Aprobación de contrato.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9"/>
          <p:cNvSpPr/>
          <p:nvPr/>
        </p:nvSpPr>
        <p:spPr>
          <a:xfrm>
            <a:off x="3886664" y="5770147"/>
            <a:ext cx="3874200" cy="420600"/>
          </a:xfrm>
          <a:prstGeom prst="rect">
            <a:avLst/>
          </a:prstGeom>
          <a:solidFill>
            <a:srgbClr val="DD462F"/>
          </a:solidFill>
          <a:ln w="9525" cap="flat" cmpd="sng">
            <a:solidFill>
              <a:srgbClr val="69646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627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ACTO ADMINISTRATIVO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9"/>
          <p:cNvSpPr txBox="1"/>
          <p:nvPr/>
        </p:nvSpPr>
        <p:spPr>
          <a:xfrm>
            <a:off x="517850" y="791675"/>
            <a:ext cx="10963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0"/>
              <a:buFont typeface="Arial"/>
              <a:buNone/>
            </a:pPr>
            <a:r>
              <a:rPr lang="es-ES" sz="207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ASPECTOS A TENER EN CUENTA PARA LA ELECCIÓN DEL PROCEDIMIENTO </a:t>
            </a:r>
            <a:endParaRPr sz="207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9"/>
          <p:cNvSpPr/>
          <p:nvPr/>
        </p:nvSpPr>
        <p:spPr>
          <a:xfrm>
            <a:off x="4470805" y="6533286"/>
            <a:ext cx="259501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LEY 2000A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4438" y="14430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"/>
          <p:cNvSpPr txBox="1"/>
          <p:nvPr/>
        </p:nvSpPr>
        <p:spPr>
          <a:xfrm>
            <a:off x="1642425" y="611450"/>
            <a:ext cx="93144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7429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000" b="1" i="0" u="none" strike="noStrike" cap="none">
                <a:solidFill>
                  <a:srgbClr val="980327"/>
                </a:solidFill>
                <a:latin typeface="Arial"/>
                <a:ea typeface="Arial"/>
                <a:cs typeface="Arial"/>
                <a:sym typeface="Arial"/>
              </a:rPr>
              <a:t>AUTORIDAD COMPETENTE PARA AUTORIZAR Y APROBAR </a:t>
            </a:r>
            <a:endParaRPr sz="2000" b="1" i="0" u="none" strike="noStrike" cap="none">
              <a:solidFill>
                <a:srgbClr val="9803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9803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6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6467" marR="0" lvl="0" indent="-14327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950" y="1107350"/>
            <a:ext cx="9394825" cy="479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/>
          <p:nvPr/>
        </p:nvSpPr>
        <p:spPr>
          <a:xfrm rot="5400000">
            <a:off x="5981700" y="-5981700"/>
            <a:ext cx="2286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1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1"/>
          <p:cNvSpPr/>
          <p:nvPr/>
        </p:nvSpPr>
        <p:spPr>
          <a:xfrm>
            <a:off x="4429496" y="6524113"/>
            <a:ext cx="2636322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www.compras.sanjuan.gob.a</a:t>
            </a: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0313"/>
            <a:ext cx="11923776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1"/>
          <p:cNvSpPr txBox="1"/>
          <p:nvPr/>
        </p:nvSpPr>
        <p:spPr>
          <a:xfrm>
            <a:off x="493775" y="807632"/>
            <a:ext cx="10645291" cy="45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24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COMO SE FIJA EL VALOR ÍNDICE</a:t>
            </a:r>
            <a:endParaRPr sz="2400" b="1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1"/>
          <p:cNvSpPr txBox="1"/>
          <p:nvPr/>
        </p:nvSpPr>
        <p:spPr>
          <a:xfrm>
            <a:off x="493775" y="1331975"/>
            <a:ext cx="107790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Ley anual de Presupuesto fija el valor índice (1).  Para el ejercicio 2021 según el </a:t>
            </a:r>
            <a:r>
              <a:rPr lang="es-E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 36</a:t>
            </a:r>
            <a:r>
              <a:rPr lang="es-E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 </a:t>
            </a:r>
            <a:r>
              <a:rPr lang="es-E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Año 2021 </a:t>
            </a:r>
            <a:r>
              <a:rPr lang="es-E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de </a:t>
            </a:r>
            <a:r>
              <a:rPr lang="es-E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$15.000.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585487" y="2482068"/>
            <a:ext cx="11021025" cy="3645632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romanUcPeriod"/>
            </a:pPr>
            <a:r>
              <a:rPr lang="es-E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Autoriza al Poder Ejecutivo </a:t>
            </a: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adecuar el valor índice, cuando circunstancias justificadas lo requieran. </a:t>
            </a:r>
            <a:r>
              <a:rPr lang="es-ES" sz="1600" b="0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</a:t>
            </a:r>
            <a:r>
              <a:rPr lang="es-ES" sz="1400" b="0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Ej: Decreto 721/21 que modifique el valor índice establecido en la ley de presupuesto)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54285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-3429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romanUcPeriod"/>
            </a:pPr>
            <a:r>
              <a:rPr lang="es-E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Faculta a las máximas autoridades de cada poder</a:t>
            </a: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modificar los índices máximos permitidos por esta ley, por procedimiento y por autoridad, y a establecer escalas diferenciadas por tipos de bienes y servicios. </a:t>
            </a:r>
            <a:r>
              <a:rPr lang="es-ES" sz="1400" b="0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(Ej: Decreto N°0393/21.-Se incrementa el monto de las compras directas art 16 apartado 1) hasta el índice 150) o Decreto N 0128/21.-Se dispone, la modificación del índice máximo permitido para el procedimiento de Compra Directa art 16 apartado 2) por causa o naturaleza de "200" a " sin límite“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457200" marR="0" lvl="0" indent="-34290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AutoNum type="romanUcPeriod"/>
            </a:pPr>
            <a:r>
              <a:rPr lang="es-E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 modificación es de carácter restrictivo</a:t>
            </a:r>
            <a:r>
              <a:rPr lang="es-E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cuando las circunstancias y la naturaleza de las operaciones así lo requieran, debidamente fundada y justificada, para cada situación</a:t>
            </a:r>
            <a:r>
              <a:rPr lang="es-E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1"/>
          <p:cNvSpPr txBox="1"/>
          <p:nvPr/>
        </p:nvSpPr>
        <p:spPr>
          <a:xfrm>
            <a:off x="1013145" y="2024868"/>
            <a:ext cx="984844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980327"/>
                </a:solidFill>
                <a:latin typeface="Arial"/>
                <a:ea typeface="Arial"/>
                <a:cs typeface="Arial"/>
                <a:sym typeface="Arial"/>
              </a:rPr>
              <a:t>FACULTADES PARA REALIZAR EXCEPCIONES:</a:t>
            </a:r>
            <a:endParaRPr sz="2000" b="0" i="0" u="none" strike="noStrike" cap="none">
              <a:solidFill>
                <a:srgbClr val="9803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/>
          <p:nvPr/>
        </p:nvSpPr>
        <p:spPr>
          <a:xfrm>
            <a:off x="1389413" y="336843"/>
            <a:ext cx="10022774" cy="127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2"/>
          <p:cNvSpPr txBox="1"/>
          <p:nvPr/>
        </p:nvSpPr>
        <p:spPr>
          <a:xfrm>
            <a:off x="1554163" y="1458456"/>
            <a:ext cx="2667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2"/>
          <p:cNvSpPr/>
          <p:nvPr/>
        </p:nvSpPr>
        <p:spPr>
          <a:xfrm>
            <a:off x="1517463" y="237896"/>
            <a:ext cx="100227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AUTORIDAD COMPETENTE: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CUADRO DE ÍNDICES MÁXIMOS SEGÚN EL TIPO DE PROCEDIMIENTO DE SELECCIÓN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2"/>
          <p:cNvSpPr txBox="1"/>
          <p:nvPr/>
        </p:nvSpPr>
        <p:spPr>
          <a:xfrm>
            <a:off x="1975116" y="887088"/>
            <a:ext cx="9107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1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Surge de multiplicar el valor índice, por las unidades indicadas en el Artículo 12 de la Ley</a:t>
            </a:r>
            <a:endParaRPr sz="1400" b="1" i="1" u="none" strike="noStrike" cap="non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2"/>
          <p:cNvSpPr/>
          <p:nvPr/>
        </p:nvSpPr>
        <p:spPr>
          <a:xfrm>
            <a:off x="4297680" y="6236208"/>
            <a:ext cx="4242900" cy="530400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25400" cap="flat" cmpd="sng">
            <a:solidFill>
              <a:srgbClr val="FABF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Expresado en Pesos $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116" y="1228305"/>
            <a:ext cx="8439150" cy="48291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/>
          <p:nvPr/>
        </p:nvSpPr>
        <p:spPr>
          <a:xfrm>
            <a:off x="1782300" y="119250"/>
            <a:ext cx="86532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PUBLICIDAD DE LAS COMPRAS PÚBLICAS</a:t>
            </a:r>
            <a:endParaRPr sz="2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3"/>
          <p:cNvSpPr/>
          <p:nvPr/>
        </p:nvSpPr>
        <p:spPr>
          <a:xfrm>
            <a:off x="809750" y="548650"/>
            <a:ext cx="10295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 19 Ley 2000 A – Boletín Oficial y otros medios que fije DR. </a:t>
            </a:r>
            <a:endParaRPr sz="12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 16 DR 0004-2020 – Boletín Oficial y Portal de Compras Públicas</a:t>
            </a:r>
            <a:endParaRPr sz="1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912" y="1191300"/>
            <a:ext cx="9371362" cy="54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635514" y="1397087"/>
            <a:ext cx="10725900" cy="521100"/>
          </a:xfrm>
          <a:prstGeom prst="rect">
            <a:avLst/>
          </a:prstGeom>
          <a:solidFill>
            <a:srgbClr val="953734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MARCO LEGAL CONTRATACIONES DEL ESTADO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 rot="5400000">
            <a:off x="5945124" y="-5945124"/>
            <a:ext cx="301752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2903838" y="6523947"/>
            <a:ext cx="659850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9683"/>
            <a:ext cx="11996928" cy="53070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3606350" y="2063575"/>
            <a:ext cx="7755300" cy="405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actividades del estado se desarrollan bajo un marco regulatorio establecido en las Leyes, Decretos, Resoluciones, Circulares, etc.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normas de compras y contrataciones conviven con un conjunto de normas que regulan la actividad del estado, como :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de Ministerios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de Procedimiento Administrativo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de Ética Pública, responsabilidad de los funcionarios.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55 I en su parte vigente.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160" y="2063578"/>
            <a:ext cx="2453675" cy="230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"/>
          <p:cNvSpPr/>
          <p:nvPr/>
        </p:nvSpPr>
        <p:spPr>
          <a:xfrm>
            <a:off x="1356100" y="345025"/>
            <a:ext cx="92085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ANÁLISIS COMPARATIVO CON LA LEY ANTERIOR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2" name="Google Shape;392;p34"/>
          <p:cNvGraphicFramePr/>
          <p:nvPr/>
        </p:nvGraphicFramePr>
        <p:xfrm>
          <a:off x="252325" y="106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{9196533A-23E4-4D48-8ACE-063743AEBAFE}</a:tableStyleId>
              </a:tblPr>
              <a:tblGrid>
                <a:gridCol w="50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2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LEY 55- I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LEY 2000 A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PUBLICACIONES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Boletín Oficial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Boletín Oficial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Diario Local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Portal de compras públicas:</a:t>
                      </a:r>
                      <a:endParaRPr sz="1800" u="none" strike="noStrike" cap="none">
                        <a:solidFill>
                          <a:schemeClr val="hlink"/>
                        </a:solidFill>
                        <a:uFill>
                          <a:noFill/>
                        </a:uFill>
                        <a:latin typeface="Arial"/>
                        <a:ea typeface="Arial"/>
                        <a:cs typeface="Arial"/>
                        <a:sym typeface="Arial"/>
                        <a:hlinkClick r:id="rId3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sng" strike="noStrike" cap="none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/>
                        </a:rPr>
                        <a:t>https://compraspublicas.sanjuan.gob.ar</a:t>
                      </a:r>
                      <a:r>
                        <a:rPr lang="es-ES" sz="1800" u="sng" strike="noStrike" cap="none">
                          <a:solidFill>
                            <a:srgbClr val="1155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endParaRPr sz="1800" u="sng" strike="noStrike" cap="none">
                        <a:solidFill>
                          <a:srgbClr val="1155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8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COMUNICACIONES</a:t>
                      </a:r>
                      <a:endParaRPr sz="18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8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Medios Manuales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Electrónicas - mail declarado RUPE </a:t>
                      </a:r>
                      <a:r>
                        <a:rPr lang="es-ES" sz="1400" b="1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(Ley 1483 A- D.R. 00104-2019)</a:t>
                      </a:r>
                      <a:endParaRPr sz="1400" b="1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80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Portal de compras públicas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0327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5"/>
          <p:cNvSpPr/>
          <p:nvPr/>
        </p:nvSpPr>
        <p:spPr>
          <a:xfrm>
            <a:off x="4470805" y="6533286"/>
            <a:ext cx="251188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www.compras.sanjuan.gob.a</a:t>
            </a: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731" y="580734"/>
            <a:ext cx="1646835" cy="1832681"/>
          </a:xfrm>
          <a:prstGeom prst="ellipse">
            <a:avLst/>
          </a:prstGeom>
          <a:noFill/>
          <a:ln w="63500" cap="rnd" cmpd="sng">
            <a:solidFill>
              <a:srgbClr val="A2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0000"/>
              </a:srgbClr>
            </a:outerShdw>
          </a:effectLst>
        </p:spPr>
      </p:pic>
      <p:pic>
        <p:nvPicPr>
          <p:cNvPr id="401" name="Google Shape;40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5098" y="1992275"/>
            <a:ext cx="7286100" cy="45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5"/>
          <p:cNvSpPr txBox="1"/>
          <p:nvPr/>
        </p:nvSpPr>
        <p:spPr>
          <a:xfrm rot="-240122">
            <a:off x="6141284" y="2567351"/>
            <a:ext cx="2329781" cy="84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S" sz="4000" b="1" i="1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Continuamos</a:t>
            </a:r>
            <a:r>
              <a:rPr lang="es-ES" sz="5000" b="1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5000" b="1" i="0" u="none" strike="noStrike" cap="none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 rot="5400000">
            <a:off x="5945100" y="-5945100"/>
            <a:ext cx="3018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9683"/>
            <a:ext cx="11996931" cy="53070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3036100" y="1863438"/>
            <a:ext cx="8299200" cy="2456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NORMAS: </a:t>
            </a:r>
            <a:endParaRPr sz="1800" b="1" i="0" u="none" strike="noStrike" cap="none" dirty="0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-31750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N° 2000-A - 22/04/20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-E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D.Reglam</a:t>
            </a: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N° 0004/20 - </a:t>
            </a:r>
            <a:r>
              <a:rPr lang="es-ES" sz="1400" b="1" i="0" u="none" strike="noStrike" cap="none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Publicación: 27/07/20 (VIGENCIA)</a:t>
            </a:r>
            <a:endParaRPr sz="1400" b="1" i="0" u="none" strike="noStrike" cap="none" dirty="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Decreto </a:t>
            </a:r>
            <a:r>
              <a:rPr lang="es-ES" sz="1400" b="1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N°2149 MHF-2022. </a:t>
            </a: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Pliego Único General.  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MODIFICACIONES LEY:</a:t>
            </a:r>
            <a:endParaRPr sz="14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N° 2030-A (Sustituye el Artículo 40 Implementación gradual de los procesos, el Poder Ejecutivo determina el momento)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Ley N° 2121-A (Sustituye el Artículo 4 de la Ley “Ámbito de aplicación”)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MODIFICACIONES D.R.:</a:t>
            </a:r>
            <a:endParaRPr sz="14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D.R. 0006/20 Sustituye el art 62,65 y 155 e incorpora el art. 156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635526" y="1397075"/>
            <a:ext cx="11246100" cy="521100"/>
          </a:xfrm>
          <a:prstGeom prst="rect">
            <a:avLst/>
          </a:prstGeom>
          <a:solidFill>
            <a:srgbClr val="953734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SISTEMA PROVINCIAL DE CONTRATACIONES DEL ESTADO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3238950" y="4259551"/>
            <a:ext cx="7371300" cy="1643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ÓRGANOS: </a:t>
            </a:r>
            <a:endParaRPr sz="1800" b="1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-31750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Oficina Central de Contrataciones (OCC)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Unidades Operativas de Contrataciones (UOC)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3601825" y="5950025"/>
            <a:ext cx="5919300" cy="80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SISTEMA INFORMÁTICO</a:t>
            </a: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SIIF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146775"/>
            <a:ext cx="2934150" cy="46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2708850" y="2401175"/>
            <a:ext cx="530100" cy="80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2605800" y="4522000"/>
            <a:ext cx="530100" cy="80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2708850" y="5881200"/>
            <a:ext cx="530100" cy="80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rot="5400000">
            <a:off x="5904000" y="-5904000"/>
            <a:ext cx="384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4502541" y="6523947"/>
            <a:ext cx="2527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LEY 2000 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" y="401979"/>
            <a:ext cx="12182856" cy="62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3701675" y="2309950"/>
            <a:ext cx="7703400" cy="11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Las compras públicas son las operaciones de adquisición de bienes y contratación de servicios realizados por el Estado, para cumplir con los objetivos que la sociedad le ha encomendado</a:t>
            </a:r>
            <a:r>
              <a:rPr lang="es-ES"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731520" y="1474713"/>
            <a:ext cx="10725900" cy="53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24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COMPRAS PÚBLICAS</a:t>
            </a:r>
            <a:endParaRPr sz="2400" b="1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789125" y="4280075"/>
            <a:ext cx="10622100" cy="24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0" i="0" u="sng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Características fundamentales de los procesos de compras:</a:t>
            </a:r>
            <a:endParaRPr sz="2000" b="0" i="0" u="sng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Tener autorización previa, realizada </a:t>
            </a: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un agente autorizado para ello.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Marco legal vigente.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Proveedores registrados en el RUPE.</a:t>
            </a:r>
            <a:endParaRPr sz="2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Tener </a:t>
            </a:r>
            <a:r>
              <a:rPr lang="es-ES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partida presupuestaria suficiente.</a:t>
            </a:r>
            <a:endParaRPr sz="2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s-ES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Integrar el Plan Anual de Contrataciones PAC.</a:t>
            </a:r>
            <a:endParaRPr sz="2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125" y="2085525"/>
            <a:ext cx="2262101" cy="15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/>
          <p:nvPr/>
        </p:nvSpPr>
        <p:spPr>
          <a:xfrm rot="5400000">
            <a:off x="5904000" y="-5904000"/>
            <a:ext cx="384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4502541" y="6523947"/>
            <a:ext cx="2527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LEY 2000 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" y="401979"/>
            <a:ext cx="12182856" cy="62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731520" y="1474713"/>
            <a:ext cx="10725900" cy="53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24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FASES DEL PROCEDIMIENTO DE COMPRAS</a:t>
            </a:r>
            <a:endParaRPr sz="2400" b="1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18"/>
          <p:cNvGrpSpPr/>
          <p:nvPr/>
        </p:nvGrpSpPr>
        <p:grpSpPr>
          <a:xfrm>
            <a:off x="731520" y="2709627"/>
            <a:ext cx="10725900" cy="3796707"/>
            <a:chOff x="0" y="213281"/>
            <a:chExt cx="10725900" cy="3796707"/>
          </a:xfrm>
        </p:grpSpPr>
        <p:sp>
          <p:nvSpPr>
            <p:cNvPr id="140" name="Google Shape;140;p18"/>
            <p:cNvSpPr/>
            <p:nvPr/>
          </p:nvSpPr>
          <p:spPr>
            <a:xfrm>
              <a:off x="0" y="590259"/>
              <a:ext cx="10725900" cy="630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907652" y="213281"/>
              <a:ext cx="7508130" cy="918507"/>
            </a:xfrm>
            <a:prstGeom prst="roundRect">
              <a:avLst>
                <a:gd name="adj" fmla="val 16667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 txBox="1"/>
            <p:nvPr/>
          </p:nvSpPr>
          <p:spPr>
            <a:xfrm>
              <a:off x="2952490" y="258119"/>
              <a:ext cx="7418454" cy="828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3775" tIns="0" rIns="283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SOLICITUD DEL GASTO /ESPECIFICACIONES TÉCNICAS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PRESUPUESTO OFICIAL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SELECCIÓN DEL PROCEDIMIENTO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CONFECCIÓN DE LOS PLIEGOS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0" y="1987334"/>
              <a:ext cx="10725900" cy="630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BB995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2930777" y="1545353"/>
              <a:ext cx="7508130" cy="1001074"/>
            </a:xfrm>
            <a:prstGeom prst="roundRect">
              <a:avLst>
                <a:gd name="adj" fmla="val 16667"/>
              </a:avLst>
            </a:prstGeom>
            <a:solidFill>
              <a:srgbClr val="BB995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8"/>
            <p:cNvSpPr txBox="1"/>
            <p:nvPr/>
          </p:nvSpPr>
          <p:spPr>
            <a:xfrm>
              <a:off x="2979645" y="1594221"/>
              <a:ext cx="7410394" cy="903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3775" tIns="0" rIns="283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ACTO ADMINISTRATIVO. DE APROBACIÓN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INICIACIÓN DE LA PUBLICACIÓN PORTAL DE COMPRAS PÚBLICAS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APERTURA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EVALUACIÓN DE LAS OFERTAS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0" y="3379988"/>
              <a:ext cx="10725900" cy="63000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99B9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2952400" y="2937638"/>
              <a:ext cx="7508130" cy="996654"/>
            </a:xfrm>
            <a:prstGeom prst="roundRect">
              <a:avLst>
                <a:gd name="adj" fmla="val 16667"/>
              </a:avLst>
            </a:prstGeom>
            <a:solidFill>
              <a:srgbClr val="93895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8"/>
            <p:cNvSpPr txBox="1"/>
            <p:nvPr/>
          </p:nvSpPr>
          <p:spPr>
            <a:xfrm>
              <a:off x="3001053" y="2986291"/>
              <a:ext cx="7410824" cy="899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3775" tIns="0" rIns="283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ACTO ADMINISTRATIVO DE ADJUDICACIÓN /         CELEBRACIÓN DEL CONTRATO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PUBLICACIÓN PORTAL /        NOTIFICACIÓN Y ORDEN DE PROVISIÓN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EJECUCIÓN DEL CONTRATO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RECEPCIÓN FINAL Y PAGO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18"/>
          <p:cNvSpPr txBox="1"/>
          <p:nvPr/>
        </p:nvSpPr>
        <p:spPr>
          <a:xfrm>
            <a:off x="1628377" y="3077821"/>
            <a:ext cx="8451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1070533" y="4454106"/>
            <a:ext cx="196079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PRE-CONTRACTUAL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1285334" y="5830391"/>
            <a:ext cx="15311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/>
          <p:nvPr/>
        </p:nvSpPr>
        <p:spPr>
          <a:xfrm rot="5400000">
            <a:off x="5904000" y="-5904000"/>
            <a:ext cx="384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4502541" y="6523947"/>
            <a:ext cx="2527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LEY 2000 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" y="401979"/>
            <a:ext cx="12182856" cy="62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/>
        </p:nvSpPr>
        <p:spPr>
          <a:xfrm>
            <a:off x="0" y="1604444"/>
            <a:ext cx="84402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endParaRPr sz="32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731520" y="1474713"/>
            <a:ext cx="10725900" cy="53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24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OBJETO DE LA LEY 2000 A</a:t>
            </a:r>
            <a:endParaRPr sz="2400" b="1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675270" y="2153632"/>
            <a:ext cx="10725900" cy="52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ESTABLECER EL SISTEMA DE CONTRATACIONES DEL ESTADO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566925" y="4323250"/>
            <a:ext cx="5074800" cy="15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OFICINA CENTRAL DE CONTRATACIONES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Órgano Rector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ART. 6 LEY 2000-A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19"/>
          <p:cNvCxnSpPr/>
          <p:nvPr/>
        </p:nvCxnSpPr>
        <p:spPr>
          <a:xfrm rot="5400000">
            <a:off x="5242628" y="5193812"/>
            <a:ext cx="1755600" cy="1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19"/>
          <p:cNvSpPr txBox="1"/>
          <p:nvPr/>
        </p:nvSpPr>
        <p:spPr>
          <a:xfrm>
            <a:off x="931175" y="3098715"/>
            <a:ext cx="10725900" cy="534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24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ÓRGANOS DEL SISTEMA - ART. 5 LEY 2000-A</a:t>
            </a:r>
            <a:endParaRPr sz="2400" b="1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6294125" y="4401320"/>
            <a:ext cx="57027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UNIDADES OPERATIVAS DE CONTRATACIONES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Realizan la Gestión de las contrataciones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44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endParaRPr sz="195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44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endParaRPr sz="195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endParaRPr sz="195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8606" marR="0" lvl="0" indent="-2043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/>
          <p:nvPr/>
        </p:nvSpPr>
        <p:spPr>
          <a:xfrm rot="5400000">
            <a:off x="5945124" y="-5945124"/>
            <a:ext cx="301752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1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4502541" y="6523947"/>
            <a:ext cx="252765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LEY 2000A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0" y="374883"/>
            <a:ext cx="11996931" cy="53070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/>
        </p:nvSpPr>
        <p:spPr>
          <a:xfrm>
            <a:off x="1133850" y="1060701"/>
            <a:ext cx="95556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>
                <a:solidFill>
                  <a:srgbClr val="A20000"/>
                </a:solidFill>
                <a:latin typeface="Arial"/>
                <a:ea typeface="Arial"/>
                <a:cs typeface="Arial"/>
                <a:sym typeface="Arial"/>
              </a:rPr>
              <a:t>FUNCIONES DE LA OCC</a:t>
            </a:r>
            <a:endParaRPr sz="2200" b="0" i="0" u="none" strike="noStrike" cap="none">
              <a:solidFill>
                <a:srgbClr val="A2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21"/>
          <p:cNvGrpSpPr/>
          <p:nvPr/>
        </p:nvGrpSpPr>
        <p:grpSpPr>
          <a:xfrm>
            <a:off x="585399" y="1883025"/>
            <a:ext cx="11098005" cy="4614873"/>
            <a:chOff x="585399" y="1883025"/>
            <a:chExt cx="11098005" cy="4614873"/>
          </a:xfrm>
        </p:grpSpPr>
        <p:grpSp>
          <p:nvGrpSpPr>
            <p:cNvPr id="196" name="Google Shape;196;p21" descr="Círculo pequeño con el número 1 en su interior para indicar que se encuentra en el paso 1"/>
            <p:cNvGrpSpPr/>
            <p:nvPr/>
          </p:nvGrpSpPr>
          <p:grpSpPr>
            <a:xfrm>
              <a:off x="693149" y="1907017"/>
              <a:ext cx="558300" cy="426807"/>
              <a:chOff x="6953426" y="711274"/>
              <a:chExt cx="558300" cy="409800"/>
            </a:xfrm>
          </p:grpSpPr>
          <p:sp>
            <p:nvSpPr>
              <p:cNvPr id="197" name="Google Shape;197;p21" descr="Círculo pequeño"/>
              <p:cNvSpPr/>
              <p:nvPr/>
            </p:nvSpPr>
            <p:spPr>
              <a:xfrm>
                <a:off x="7025069" y="711274"/>
                <a:ext cx="409800" cy="409800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1" descr="Número 1"/>
              <p:cNvSpPr txBox="1"/>
              <p:nvPr/>
            </p:nvSpPr>
            <p:spPr>
              <a:xfrm>
                <a:off x="6953426" y="727564"/>
                <a:ext cx="558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" name="Google Shape;199;p21"/>
            <p:cNvSpPr txBox="1"/>
            <p:nvPr/>
          </p:nvSpPr>
          <p:spPr>
            <a:xfrm>
              <a:off x="1218100" y="1951484"/>
              <a:ext cx="4619700" cy="6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Coordinar el funcionamiento de las </a:t>
              </a:r>
              <a:r>
                <a:rPr lang="es-ES" sz="1400" b="0" i="0" u="none" strike="noStrike" cap="none">
                  <a:solidFill>
                    <a:srgbClr val="D24726"/>
                  </a:solidFill>
                  <a:latin typeface="Arial"/>
                  <a:ea typeface="Arial"/>
                  <a:cs typeface="Arial"/>
                  <a:sym typeface="Arial"/>
                </a:rPr>
                <a:t>UOC</a:t>
              </a: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" name="Google Shape;200;p21" descr="Círculo pequeño con el número 2 en su interior para indicar que se encuentra en el paso 2"/>
            <p:cNvGrpSpPr/>
            <p:nvPr/>
          </p:nvGrpSpPr>
          <p:grpSpPr>
            <a:xfrm>
              <a:off x="585399" y="2740251"/>
              <a:ext cx="558300" cy="426807"/>
              <a:chOff x="6953426" y="711274"/>
              <a:chExt cx="558300" cy="409800"/>
            </a:xfrm>
          </p:grpSpPr>
          <p:sp>
            <p:nvSpPr>
              <p:cNvPr id="201" name="Google Shape;201;p21" descr="Círculo pequeño"/>
              <p:cNvSpPr/>
              <p:nvPr/>
            </p:nvSpPr>
            <p:spPr>
              <a:xfrm>
                <a:off x="7025069" y="711274"/>
                <a:ext cx="409800" cy="409800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1" descr="Número 2"/>
              <p:cNvSpPr txBox="1"/>
              <p:nvPr/>
            </p:nvSpPr>
            <p:spPr>
              <a:xfrm>
                <a:off x="6953426" y="727564"/>
                <a:ext cx="558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3" name="Google Shape;203;p21"/>
            <p:cNvSpPr txBox="1"/>
            <p:nvPr/>
          </p:nvSpPr>
          <p:spPr>
            <a:xfrm>
              <a:off x="1218101" y="2658938"/>
              <a:ext cx="4537500" cy="77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Dictar </a:t>
              </a:r>
              <a:r>
                <a:rPr lang="es-ES" sz="1400" b="0" i="0" u="none" strike="noStrike" cap="none">
                  <a:solidFill>
                    <a:srgbClr val="D24726"/>
                  </a:solidFill>
                  <a:latin typeface="Arial"/>
                  <a:ea typeface="Arial"/>
                  <a:cs typeface="Arial"/>
                  <a:sym typeface="Arial"/>
                </a:rPr>
                <a:t>Normas y Procedimientos </a:t>
              </a: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del sistema de compras y contrataciones</a:t>
              </a:r>
              <a:endPara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" name="Google Shape;204;p21" descr="Círculo pequeño con el número 3 en su interior para indicar que se encuentra en el paso 3"/>
            <p:cNvGrpSpPr/>
            <p:nvPr/>
          </p:nvGrpSpPr>
          <p:grpSpPr>
            <a:xfrm>
              <a:off x="585399" y="3717465"/>
              <a:ext cx="558300" cy="426807"/>
              <a:chOff x="6953426" y="711274"/>
              <a:chExt cx="558300" cy="409800"/>
            </a:xfrm>
          </p:grpSpPr>
          <p:sp>
            <p:nvSpPr>
              <p:cNvPr id="205" name="Google Shape;205;p21" descr="Círculo pequeño"/>
              <p:cNvSpPr/>
              <p:nvPr/>
            </p:nvSpPr>
            <p:spPr>
              <a:xfrm>
                <a:off x="7025069" y="711274"/>
                <a:ext cx="409800" cy="409800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1" descr="Número 3"/>
              <p:cNvSpPr txBox="1"/>
              <p:nvPr/>
            </p:nvSpPr>
            <p:spPr>
              <a:xfrm>
                <a:off x="6953426" y="727564"/>
                <a:ext cx="558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7" name="Google Shape;207;p21"/>
            <p:cNvSpPr txBox="1"/>
            <p:nvPr/>
          </p:nvSpPr>
          <p:spPr>
            <a:xfrm>
              <a:off x="1218101" y="3819698"/>
              <a:ext cx="4537500" cy="72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Administrar  y difundir un sistema de </a:t>
              </a:r>
              <a:r>
                <a:rPr lang="es-ES" sz="1400" b="0" i="0" u="none" strike="noStrike" cap="none">
                  <a:solidFill>
                    <a:srgbClr val="D24726"/>
                  </a:solidFill>
                  <a:latin typeface="Arial"/>
                  <a:ea typeface="Arial"/>
                  <a:cs typeface="Arial"/>
                  <a:sym typeface="Arial"/>
                </a:rPr>
                <a:t>precios de referencia</a:t>
              </a: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" name="Google Shape;208;p21" descr="Círculo pequeño con el número 4 en su interior para indicar que se encuentra en el paso 4"/>
            <p:cNvGrpSpPr/>
            <p:nvPr/>
          </p:nvGrpSpPr>
          <p:grpSpPr>
            <a:xfrm>
              <a:off x="585399" y="4487896"/>
              <a:ext cx="558300" cy="451603"/>
              <a:chOff x="6953426" y="833793"/>
              <a:chExt cx="558300" cy="433608"/>
            </a:xfrm>
          </p:grpSpPr>
          <p:sp>
            <p:nvSpPr>
              <p:cNvPr id="209" name="Google Shape;209;p21" descr="Círculo pequeño"/>
              <p:cNvSpPr/>
              <p:nvPr/>
            </p:nvSpPr>
            <p:spPr>
              <a:xfrm>
                <a:off x="7025069" y="857601"/>
                <a:ext cx="409800" cy="409800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1" descr="Número 4"/>
              <p:cNvSpPr txBox="1"/>
              <p:nvPr/>
            </p:nvSpPr>
            <p:spPr>
              <a:xfrm>
                <a:off x="6953426" y="833793"/>
                <a:ext cx="558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" name="Google Shape;211;p21"/>
            <p:cNvSpPr txBox="1"/>
            <p:nvPr/>
          </p:nvSpPr>
          <p:spPr>
            <a:xfrm>
              <a:off x="1320477" y="4736262"/>
              <a:ext cx="45375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457200" marR="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Requerir el </a:t>
              </a:r>
              <a:r>
                <a:rPr lang="es-ES" sz="1400" b="0" i="0" u="none" strike="noStrike" cap="none">
                  <a:solidFill>
                    <a:srgbClr val="D24726"/>
                  </a:solidFill>
                  <a:latin typeface="Arial"/>
                  <a:ea typeface="Arial"/>
                  <a:cs typeface="Arial"/>
                  <a:sym typeface="Arial"/>
                </a:rPr>
                <a:t>Plan Anual de Contrataciones</a:t>
              </a: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21" descr="Círculo pequeño con el número 4 en su interior para indicar que se encuentra en el paso 4"/>
            <p:cNvGrpSpPr/>
            <p:nvPr/>
          </p:nvGrpSpPr>
          <p:grpSpPr>
            <a:xfrm>
              <a:off x="591157" y="5412465"/>
              <a:ext cx="558300" cy="426807"/>
              <a:chOff x="6953426" y="930765"/>
              <a:chExt cx="558300" cy="409800"/>
            </a:xfrm>
          </p:grpSpPr>
          <p:sp>
            <p:nvSpPr>
              <p:cNvPr id="213" name="Google Shape;213;p21" descr="Círculo pequeño"/>
              <p:cNvSpPr/>
              <p:nvPr/>
            </p:nvSpPr>
            <p:spPr>
              <a:xfrm>
                <a:off x="7025069" y="930765"/>
                <a:ext cx="409800" cy="409800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1" descr="Número 4"/>
              <p:cNvSpPr txBox="1"/>
              <p:nvPr/>
            </p:nvSpPr>
            <p:spPr>
              <a:xfrm>
                <a:off x="6953426" y="947055"/>
                <a:ext cx="558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" name="Google Shape;215;p21"/>
            <p:cNvSpPr txBox="1"/>
            <p:nvPr/>
          </p:nvSpPr>
          <p:spPr>
            <a:xfrm>
              <a:off x="1295085" y="5535301"/>
              <a:ext cx="4588200" cy="9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925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Organizar las contrataciones de productos estandarizados, con entregas parciales e imputación a los distintos organismos que los requieran.</a:t>
              </a:r>
              <a:endPara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34925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" name="Google Shape;216;p21" descr="Círculo pequeño con el número 1 en su interior para indicar que se encuentra en el paso 1"/>
            <p:cNvGrpSpPr/>
            <p:nvPr/>
          </p:nvGrpSpPr>
          <p:grpSpPr>
            <a:xfrm>
              <a:off x="6230732" y="1897619"/>
              <a:ext cx="558300" cy="426807"/>
              <a:chOff x="6953426" y="930765"/>
              <a:chExt cx="558300" cy="409800"/>
            </a:xfrm>
          </p:grpSpPr>
          <p:sp>
            <p:nvSpPr>
              <p:cNvPr id="217" name="Google Shape;217;p21" descr="Círculo pequeño"/>
              <p:cNvSpPr/>
              <p:nvPr/>
            </p:nvSpPr>
            <p:spPr>
              <a:xfrm>
                <a:off x="7025069" y="930765"/>
                <a:ext cx="409800" cy="409800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1" descr="Número 1"/>
              <p:cNvSpPr txBox="1"/>
              <p:nvPr/>
            </p:nvSpPr>
            <p:spPr>
              <a:xfrm>
                <a:off x="6953426" y="947055"/>
                <a:ext cx="558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" name="Google Shape;219;p21"/>
            <p:cNvSpPr txBox="1"/>
            <p:nvPr/>
          </p:nvSpPr>
          <p:spPr>
            <a:xfrm>
              <a:off x="6953605" y="1883025"/>
              <a:ext cx="4619700" cy="6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925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15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Asesorar al Gobierno Provincial en las políticas de compra.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349250" algn="l" rtl="0">
                <a:lnSpc>
                  <a:spcPct val="7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615"/>
                <a:buFont typeface="Arial"/>
                <a:buNone/>
              </a:pPr>
              <a:endPara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" name="Google Shape;220;p21" descr="Círculo pequeño con el número 1 en su interior para indicar que se encuentra en el paso 1"/>
            <p:cNvGrpSpPr/>
            <p:nvPr/>
          </p:nvGrpSpPr>
          <p:grpSpPr>
            <a:xfrm>
              <a:off x="6270994" y="2671945"/>
              <a:ext cx="558300" cy="462482"/>
              <a:chOff x="6953426" y="857601"/>
              <a:chExt cx="558300" cy="444054"/>
            </a:xfrm>
          </p:grpSpPr>
          <p:sp>
            <p:nvSpPr>
              <p:cNvPr id="221" name="Google Shape;221;p21" descr="Círculo pequeño"/>
              <p:cNvSpPr/>
              <p:nvPr/>
            </p:nvSpPr>
            <p:spPr>
              <a:xfrm>
                <a:off x="7025069" y="857601"/>
                <a:ext cx="409800" cy="409800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1" descr="Número 1"/>
              <p:cNvSpPr txBox="1"/>
              <p:nvPr/>
            </p:nvSpPr>
            <p:spPr>
              <a:xfrm>
                <a:off x="6953426" y="947055"/>
                <a:ext cx="558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3" name="Google Shape;223;p21"/>
            <p:cNvSpPr txBox="1"/>
            <p:nvPr/>
          </p:nvSpPr>
          <p:spPr>
            <a:xfrm>
              <a:off x="6994163" y="2766806"/>
              <a:ext cx="4619700" cy="6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925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73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Asesorar a las UOC en aspectos legales y administrativos.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349250" algn="l" rtl="0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473"/>
                <a:buFont typeface="Arial"/>
                <a:buNone/>
              </a:pPr>
              <a:endPara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" name="Google Shape;224;p21" descr="Círculo pequeño con el número 1 en su interior para indicar que se encuentra en el paso 1"/>
            <p:cNvGrpSpPr/>
            <p:nvPr/>
          </p:nvGrpSpPr>
          <p:grpSpPr>
            <a:xfrm>
              <a:off x="6294003" y="3459580"/>
              <a:ext cx="558300" cy="462482"/>
              <a:chOff x="6953426" y="857601"/>
              <a:chExt cx="558300" cy="444054"/>
            </a:xfrm>
          </p:grpSpPr>
          <p:sp>
            <p:nvSpPr>
              <p:cNvPr id="225" name="Google Shape;225;p21" descr="Círculo pequeño"/>
              <p:cNvSpPr/>
              <p:nvPr/>
            </p:nvSpPr>
            <p:spPr>
              <a:xfrm>
                <a:off x="7025069" y="857601"/>
                <a:ext cx="409800" cy="409800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1" descr="Número 1"/>
              <p:cNvSpPr txBox="1"/>
              <p:nvPr/>
            </p:nvSpPr>
            <p:spPr>
              <a:xfrm>
                <a:off x="6953426" y="947055"/>
                <a:ext cx="558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7017345" y="3585237"/>
              <a:ext cx="4619700" cy="6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925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73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Administrar el </a:t>
              </a:r>
              <a:r>
                <a:rPr lang="es-ES" sz="1400" b="0" i="0" u="none" strike="noStrike" cap="none">
                  <a:solidFill>
                    <a:srgbClr val="D24726"/>
                  </a:solidFill>
                  <a:latin typeface="Arial"/>
                  <a:ea typeface="Arial"/>
                  <a:cs typeface="Arial"/>
                  <a:sym typeface="Arial"/>
                </a:rPr>
                <a:t>RUPE</a:t>
              </a: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y el Registro de Beneficiarios especiales.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349250" algn="l" rtl="0">
                <a:lnSpc>
                  <a:spcPct val="7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473"/>
                <a:buFont typeface="Arial"/>
                <a:buNone/>
              </a:pPr>
              <a:endPara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" name="Google Shape;228;p21" descr="Círculo pequeño con el número 1 en su interior para indicar que se encuentra en el paso 1"/>
            <p:cNvGrpSpPr/>
            <p:nvPr/>
          </p:nvGrpSpPr>
          <p:grpSpPr>
            <a:xfrm>
              <a:off x="6308388" y="4265184"/>
              <a:ext cx="558300" cy="426807"/>
              <a:chOff x="6953426" y="857601"/>
              <a:chExt cx="558300" cy="409800"/>
            </a:xfrm>
          </p:grpSpPr>
          <p:sp>
            <p:nvSpPr>
              <p:cNvPr id="229" name="Google Shape;229;p21" descr="Círculo pequeño"/>
              <p:cNvSpPr/>
              <p:nvPr/>
            </p:nvSpPr>
            <p:spPr>
              <a:xfrm>
                <a:off x="7025069" y="857601"/>
                <a:ext cx="409800" cy="409800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1" descr="Número 1"/>
              <p:cNvSpPr txBox="1"/>
              <p:nvPr/>
            </p:nvSpPr>
            <p:spPr>
              <a:xfrm>
                <a:off x="6953426" y="873891"/>
                <a:ext cx="558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21"/>
            <p:cNvSpPr txBox="1"/>
            <p:nvPr/>
          </p:nvSpPr>
          <p:spPr>
            <a:xfrm>
              <a:off x="7031834" y="4422341"/>
              <a:ext cx="4619700" cy="6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925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15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Administrar el </a:t>
              </a:r>
              <a:r>
                <a:rPr lang="es-ES" sz="1400" b="0" i="0" u="none" strike="noStrike" cap="none">
                  <a:solidFill>
                    <a:srgbClr val="D24726"/>
                  </a:solidFill>
                  <a:latin typeface="Arial"/>
                  <a:ea typeface="Arial"/>
                  <a:cs typeface="Arial"/>
                  <a:sym typeface="Arial"/>
                </a:rPr>
                <a:t>Catálogo de bienes y servicios </a:t>
              </a: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del SIIF.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349250" algn="l" rtl="0">
                <a:lnSpc>
                  <a:spcPct val="9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615"/>
                <a:buFont typeface="Arial"/>
                <a:buNone/>
              </a:pPr>
              <a:endPara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1" descr="Círculo pequeño con el número 1 en su interior para indicar que se encuentra en el paso 1"/>
            <p:cNvGrpSpPr/>
            <p:nvPr/>
          </p:nvGrpSpPr>
          <p:grpSpPr>
            <a:xfrm>
              <a:off x="6340024" y="5039175"/>
              <a:ext cx="558300" cy="426807"/>
              <a:chOff x="6953426" y="930765"/>
              <a:chExt cx="558300" cy="409800"/>
            </a:xfrm>
          </p:grpSpPr>
          <p:sp>
            <p:nvSpPr>
              <p:cNvPr id="233" name="Google Shape;233;p21" descr="Círculo pequeño"/>
              <p:cNvSpPr/>
              <p:nvPr/>
            </p:nvSpPr>
            <p:spPr>
              <a:xfrm>
                <a:off x="7025069" y="930765"/>
                <a:ext cx="409800" cy="409800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1" descr="Número 1"/>
              <p:cNvSpPr txBox="1"/>
              <p:nvPr/>
            </p:nvSpPr>
            <p:spPr>
              <a:xfrm>
                <a:off x="6953426" y="947055"/>
                <a:ext cx="558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" name="Google Shape;235;p21"/>
            <p:cNvSpPr txBox="1"/>
            <p:nvPr/>
          </p:nvSpPr>
          <p:spPr>
            <a:xfrm>
              <a:off x="7063704" y="5147417"/>
              <a:ext cx="4619700" cy="6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Administrar el </a:t>
              </a:r>
              <a:r>
                <a:rPr lang="es-ES" sz="1400" b="0" i="0" u="none" strike="noStrike" cap="none">
                  <a:solidFill>
                    <a:srgbClr val="D24726"/>
                  </a:solidFill>
                  <a:latin typeface="Arial"/>
                  <a:ea typeface="Arial"/>
                  <a:cs typeface="Arial"/>
                  <a:sym typeface="Arial"/>
                </a:rPr>
                <a:t>Sistema de carga de combustible</a:t>
              </a:r>
              <a:endParaRPr sz="1400" b="0" i="0" u="none" strike="noStrike" cap="none">
                <a:solidFill>
                  <a:srgbClr val="D247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21" descr="Círculo pequeño con el número 1 en su interior para indicar que se encuentra en el paso 1"/>
            <p:cNvGrpSpPr/>
            <p:nvPr/>
          </p:nvGrpSpPr>
          <p:grpSpPr>
            <a:xfrm>
              <a:off x="6354408" y="5638139"/>
              <a:ext cx="558300" cy="426807"/>
              <a:chOff x="6953426" y="930765"/>
              <a:chExt cx="558300" cy="409800"/>
            </a:xfrm>
          </p:grpSpPr>
          <p:sp>
            <p:nvSpPr>
              <p:cNvPr id="237" name="Google Shape;237;p21" descr="Círculo pequeño"/>
              <p:cNvSpPr/>
              <p:nvPr/>
            </p:nvSpPr>
            <p:spPr>
              <a:xfrm>
                <a:off x="7025069" y="930765"/>
                <a:ext cx="409800" cy="409800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1" descr="Número 1"/>
              <p:cNvSpPr txBox="1"/>
              <p:nvPr/>
            </p:nvSpPr>
            <p:spPr>
              <a:xfrm>
                <a:off x="6953426" y="947055"/>
                <a:ext cx="558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1"/>
            <p:cNvSpPr txBox="1"/>
            <p:nvPr/>
          </p:nvSpPr>
          <p:spPr>
            <a:xfrm>
              <a:off x="6975441" y="5769798"/>
              <a:ext cx="46197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3492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E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Informar a los organismos de control interno las gestiones cuando estime necesaria la verificación.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/>
          <p:nvPr/>
        </p:nvSpPr>
        <p:spPr>
          <a:xfrm rot="5400000">
            <a:off x="5945124" y="-5945124"/>
            <a:ext cx="301752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2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4502541" y="6523947"/>
            <a:ext cx="252765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LEY 2000 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0041"/>
            <a:ext cx="12192000" cy="5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/>
          <p:nvPr/>
        </p:nvSpPr>
        <p:spPr>
          <a:xfrm>
            <a:off x="594360" y="1606297"/>
            <a:ext cx="10735200" cy="57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2400" b="1" i="0" u="none" strike="noStrike" cap="non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FINALIDAD DE LA LEY</a:t>
            </a:r>
            <a:endParaRPr sz="2400" b="1" i="0" u="none" strike="noStrike" cap="non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594350" y="2352475"/>
            <a:ext cx="10735200" cy="7314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Regular, controlar y coordinar la adquisición de bienes y servicios necesarios para el cumplimiento de las funciones del Estado.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580825" y="3291375"/>
            <a:ext cx="10735200" cy="5244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Tiene como fundamento la centralización de las políticas y normas, y la descentralización operativa.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/>
          <p:nvPr/>
        </p:nvSpPr>
        <p:spPr>
          <a:xfrm rot="5400000">
            <a:off x="5967984" y="-5967984"/>
            <a:ext cx="256032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3"/>
          <p:cNvSpPr/>
          <p:nvPr/>
        </p:nvSpPr>
        <p:spPr>
          <a:xfrm rot="5400000">
            <a:off x="5916000" y="582000"/>
            <a:ext cx="360000" cy="12192000"/>
          </a:xfrm>
          <a:prstGeom prst="rect">
            <a:avLst/>
          </a:prstGeom>
          <a:solidFill>
            <a:srgbClr val="500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3"/>
          <p:cNvSpPr/>
          <p:nvPr/>
        </p:nvSpPr>
        <p:spPr>
          <a:xfrm>
            <a:off x="4502541" y="6523947"/>
            <a:ext cx="252765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www.compras.sanjuan.gob.a</a:t>
            </a: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1753"/>
            <a:ext cx="11996928" cy="42976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 txBox="1"/>
          <p:nvPr/>
        </p:nvSpPr>
        <p:spPr>
          <a:xfrm>
            <a:off x="2482654" y="947542"/>
            <a:ext cx="72267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2400" b="0" i="0" u="none" strike="noStrike" cap="none">
                <a:solidFill>
                  <a:srgbClr val="980327"/>
                </a:solidFill>
                <a:latin typeface="Arial"/>
                <a:ea typeface="Arial"/>
                <a:cs typeface="Arial"/>
                <a:sym typeface="Arial"/>
              </a:rPr>
              <a:t>ÁMBITO DE APLICACIÓN DE LA LEY</a:t>
            </a:r>
            <a:endParaRPr sz="2400" b="0" i="0" u="none" strike="noStrike" cap="none">
              <a:solidFill>
                <a:srgbClr val="9803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3"/>
          <p:cNvSpPr txBox="1"/>
          <p:nvPr/>
        </p:nvSpPr>
        <p:spPr>
          <a:xfrm>
            <a:off x="359675" y="2674275"/>
            <a:ext cx="5696700" cy="3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001B"/>
              </a:buClr>
              <a:buSzPts val="1600"/>
              <a:buFont typeface="Arial"/>
              <a:buChar char="●"/>
            </a:pPr>
            <a:r>
              <a:rPr lang="es-ES" sz="1400" b="0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ADMINISTRACIÓN CENTRAL</a:t>
            </a:r>
            <a:endParaRPr sz="1400" b="0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001B"/>
              </a:buClr>
              <a:buSzPts val="1600"/>
              <a:buFont typeface="Arial"/>
              <a:buChar char="●"/>
            </a:pPr>
            <a:r>
              <a:rPr lang="es-ES" sz="1400" b="0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ORGANISMOS DESCENTRALIZADOS</a:t>
            </a:r>
            <a:endParaRPr sz="1400" b="0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001B"/>
              </a:buClr>
              <a:buSzPts val="1600"/>
              <a:buFont typeface="Arial"/>
              <a:buChar char="●"/>
            </a:pPr>
            <a:r>
              <a:rPr lang="es-ES" sz="1400" b="0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ORGANISMOS AUTÁRQUICOS</a:t>
            </a:r>
            <a:endParaRPr sz="1400" b="0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001B"/>
              </a:buClr>
              <a:buSzPts val="1600"/>
              <a:buFont typeface="Arial"/>
              <a:buChar char="●"/>
            </a:pPr>
            <a:r>
              <a:rPr lang="es-ES" sz="1400" b="0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PODER LEGISLATIVO</a:t>
            </a:r>
            <a:endParaRPr sz="1400" b="0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001B"/>
              </a:buClr>
              <a:buSzPts val="1600"/>
              <a:buFont typeface="Arial"/>
              <a:buChar char="●"/>
            </a:pPr>
            <a:r>
              <a:rPr lang="es-ES" sz="1400" b="0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PODER JUDICIAL</a:t>
            </a:r>
            <a:endParaRPr sz="1400" b="0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001B"/>
              </a:buClr>
              <a:buSzPts val="1600"/>
              <a:buFont typeface="Arial"/>
              <a:buChar char="●"/>
            </a:pPr>
            <a:r>
              <a:rPr lang="es-ES" sz="1400" b="0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ORGANISMOS DE LA CONSTITUCIÓN</a:t>
            </a:r>
            <a:endParaRPr sz="1400" b="0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001B"/>
              </a:buClr>
              <a:buSzPts val="1600"/>
              <a:buFont typeface="Arial"/>
              <a:buChar char="●"/>
            </a:pPr>
            <a:r>
              <a:rPr lang="es-ES" sz="1400" b="0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FONDOS FIDUCIARIOS</a:t>
            </a:r>
            <a:endParaRPr sz="1400" b="0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001B"/>
              </a:buClr>
              <a:buSzPts val="1600"/>
              <a:buFont typeface="Arial"/>
              <a:buChar char="●"/>
            </a:pPr>
            <a:r>
              <a:rPr lang="es-ES" sz="1400" b="0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EMPRESAS Y SOCIEDADES EN LA QUE EL ESTADO SEA PARTE Y NO TENGAN UN RÉGIMEN PROPIO</a:t>
            </a:r>
            <a:endParaRPr sz="1400" b="0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3"/>
          <p:cNvSpPr/>
          <p:nvPr/>
        </p:nvSpPr>
        <p:spPr>
          <a:xfrm>
            <a:off x="512064" y="1895840"/>
            <a:ext cx="4736700" cy="521100"/>
          </a:xfrm>
          <a:prstGeom prst="rect">
            <a:avLst/>
          </a:prstGeom>
          <a:solidFill>
            <a:srgbClr val="3F3F3F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 4 (antes de ser modificada)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3"/>
          <p:cNvSpPr/>
          <p:nvPr/>
        </p:nvSpPr>
        <p:spPr>
          <a:xfrm>
            <a:off x="6940296" y="1895856"/>
            <a:ext cx="4736700" cy="521100"/>
          </a:xfrm>
          <a:prstGeom prst="rect">
            <a:avLst/>
          </a:prstGeom>
          <a:solidFill>
            <a:srgbClr val="3F3F3F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 4 (Modif. Ley 2030 A)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6940300" y="2674275"/>
            <a:ext cx="4949100" cy="3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75" tIns="37125" rIns="74275" bIns="37125" anchor="t" anchorCtr="0">
            <a:noAutofit/>
          </a:bodyPr>
          <a:lstStyle/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0001B"/>
              </a:buClr>
              <a:buSzPts val="1600"/>
              <a:buFont typeface="Arial"/>
              <a:buChar char="●"/>
            </a:pPr>
            <a:r>
              <a:rPr lang="es-ES" sz="1400" b="1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ADMINISTRACIÓN CENTRAL</a:t>
            </a:r>
            <a:endParaRPr sz="1400" b="1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0001B"/>
              </a:buClr>
              <a:buSzPts val="1600"/>
              <a:buFont typeface="Arial"/>
              <a:buChar char="●"/>
            </a:pPr>
            <a:r>
              <a:rPr lang="es-ES" sz="1400" b="1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ORGANISMOS DESCENTRALIZADOS</a:t>
            </a:r>
            <a:endParaRPr sz="1400" b="1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50001B"/>
              </a:buClr>
              <a:buSzPts val="1600"/>
              <a:buFont typeface="Arial"/>
              <a:buChar char="●"/>
            </a:pPr>
            <a:r>
              <a:rPr lang="es-ES" sz="1400" b="1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ORGANISMOS AUTÁRQUICOS</a:t>
            </a:r>
            <a:endParaRPr sz="1400" b="1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0001B"/>
              </a:buClr>
              <a:buSzPts val="1600"/>
              <a:buFont typeface="Arial"/>
              <a:buChar char="●"/>
            </a:pPr>
            <a:r>
              <a:rPr lang="es-ES" sz="1400" b="1" i="0" u="none" strike="noStrike" cap="none">
                <a:solidFill>
                  <a:srgbClr val="50001B"/>
                </a:solidFill>
                <a:latin typeface="Arial"/>
                <a:ea typeface="Arial"/>
                <a:cs typeface="Arial"/>
                <a:sym typeface="Arial"/>
              </a:rPr>
              <a:t>ORGANISMOS DE LA CONSTITUCIÓN</a:t>
            </a:r>
            <a:endParaRPr sz="1400" b="1" i="0" u="none" strike="noStrike" cap="none">
              <a:solidFill>
                <a:srgbClr val="50001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E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NOTA: Para el Poder Judicial, Poder Legislativo, Fondos Fiduciarios, Empresas y Sociedades en las que el Estado forme parte, sólo le son aplicables las disposiciones de esta ley cuando así se disponga en los instrumentos administrativos pertinentes emanados de esos Poderes u organismos</a:t>
            </a:r>
            <a:endParaRPr sz="13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1582</Words>
  <Application>Microsoft Office PowerPoint</Application>
  <PresentationFormat>Panorámica</PresentationFormat>
  <Paragraphs>272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Amatic SC</vt:lpstr>
      <vt:lpstr>Libre Baskerville</vt:lpstr>
      <vt:lpstr>Arial</vt:lpstr>
      <vt:lpstr>Noto Sans Symbols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Lorna</dc:creator>
  <cp:lastModifiedBy>Lorna</cp:lastModifiedBy>
  <cp:revision>3</cp:revision>
  <dcterms:modified xsi:type="dcterms:W3CDTF">2023-03-25T21:19:42Z</dcterms:modified>
</cp:coreProperties>
</file>