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1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5" name="Google Shape;295;p10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11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8" name="Google Shape;328;p1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9" name="Google Shape;329;p1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p1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2" name="Google Shape;352;p13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7" name="Google Shape;36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4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6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7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p8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p9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bg>
      <p:bgPr>
        <a:solidFill>
          <a:srgbClr val="F2F2F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39370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770733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/>
          <p:nvPr/>
        </p:nvSpPr>
        <p:spPr>
          <a:xfrm rot="10800000">
            <a:off x="2597711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 rot="10800000">
            <a:off x="2971800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479877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5175809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 rot="10800000">
            <a:off x="700278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 rot="10800000">
            <a:off x="7376876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920385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9580885" y="2921000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 rot="10800000">
            <a:off x="11407863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 rot="10800000">
            <a:off x="11781952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 rot="10800000">
            <a:off x="-1807367" y="2555644"/>
            <a:ext cx="2578099" cy="2713542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 rot="10800000">
            <a:off x="-1433278" y="2998926"/>
            <a:ext cx="1826978" cy="182697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/>
          <p:nvPr/>
        </p:nvSpPr>
        <p:spPr>
          <a:xfrm rot="10800000">
            <a:off x="892234" y="3042502"/>
            <a:ext cx="1583974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 rot="10800000">
            <a:off x="1008282" y="316400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 rot="10800000">
            <a:off x="3093301" y="3120428"/>
            <a:ext cx="1583974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 rot="10800000">
            <a:off x="5304013" y="3037767"/>
            <a:ext cx="1583974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/>
          <p:nvPr/>
        </p:nvSpPr>
        <p:spPr>
          <a:xfrm rot="10800000">
            <a:off x="7505078" y="3120428"/>
            <a:ext cx="1583974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 rot="10800000">
            <a:off x="9695686" y="3037767"/>
            <a:ext cx="1583974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 rot="10800000">
            <a:off x="3219534" y="3246662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 rot="10800000">
            <a:off x="5423546" y="3164000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 rot="10800000">
            <a:off x="7631122" y="3246661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/>
          <p:nvPr/>
        </p:nvSpPr>
        <p:spPr>
          <a:xfrm rot="10800000">
            <a:off x="9819403" y="3163999"/>
            <a:ext cx="1331505" cy="13315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3824774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10427162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3186063" y="33829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7200"/>
              <a:buNone/>
              <a:defRPr sz="72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5407582" y="330411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72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3"/>
          </p:nvPr>
        </p:nvSpPr>
        <p:spPr>
          <a:xfrm>
            <a:off x="1012553" y="3302231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7200"/>
              <a:buNone/>
              <a:defRPr sz="7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body" idx="4"/>
          </p:nvPr>
        </p:nvSpPr>
        <p:spPr>
          <a:xfrm>
            <a:off x="7610121" y="3430353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7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5"/>
          </p:nvPr>
        </p:nvSpPr>
        <p:spPr>
          <a:xfrm>
            <a:off x="9814130" y="3297135"/>
            <a:ext cx="1360488" cy="131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/>
          <p:nvPr/>
        </p:nvSpPr>
        <p:spPr>
          <a:xfrm rot="10800000">
            <a:off x="1526274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/>
          <p:nvPr/>
        </p:nvSpPr>
        <p:spPr>
          <a:xfrm rot="10800000">
            <a:off x="3728810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 rot="10800000">
            <a:off x="5931350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/>
          <p:nvPr/>
        </p:nvSpPr>
        <p:spPr>
          <a:xfrm rot="10800000">
            <a:off x="8133886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/>
          <p:nvPr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6"/>
          </p:nvPr>
        </p:nvSpPr>
        <p:spPr>
          <a:xfrm>
            <a:off x="323865" y="5443524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body" idx="7"/>
          </p:nvPr>
        </p:nvSpPr>
        <p:spPr>
          <a:xfrm>
            <a:off x="2603674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body" idx="8"/>
          </p:nvPr>
        </p:nvSpPr>
        <p:spPr>
          <a:xfrm>
            <a:off x="6940193" y="1158262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body" idx="9"/>
          </p:nvPr>
        </p:nvSpPr>
        <p:spPr>
          <a:xfrm>
            <a:off x="4676538" y="5440825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3"/>
          </p:nvPr>
        </p:nvSpPr>
        <p:spPr>
          <a:xfrm>
            <a:off x="9029211" y="5425937"/>
            <a:ext cx="2700338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/>
          <p:nvPr/>
        </p:nvSpPr>
        <p:spPr>
          <a:xfrm flipH="1">
            <a:off x="159397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/>
          <p:nvPr/>
        </p:nvSpPr>
        <p:spPr>
          <a:xfrm flipH="1">
            <a:off x="5996702" y="5185996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4"/>
          <p:cNvSpPr/>
          <p:nvPr/>
        </p:nvSpPr>
        <p:spPr>
          <a:xfrm flipH="1">
            <a:off x="10395454" y="5182452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4"/>
          <p:cNvSpPr/>
          <p:nvPr/>
        </p:nvSpPr>
        <p:spPr>
          <a:xfrm flipH="1">
            <a:off x="3795674" y="2447011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/>
          <p:nvPr/>
        </p:nvSpPr>
        <p:spPr>
          <a:xfrm flipH="1">
            <a:off x="8199591" y="2439404"/>
            <a:ext cx="181542" cy="1815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pacitacion.sanjuan.gob.ar/course/view.php?id=17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raspublicas.sanjuan.gob.a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032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/>
        </p:nvSpPr>
        <p:spPr>
          <a:xfrm>
            <a:off x="2897580" y="580725"/>
            <a:ext cx="8827046" cy="25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RÉGIMEN DE COMPRAS Y CONTRATACIONES DE BIENES Y SERVICIOS GOBIERNO DE SAN JUAN</a:t>
            </a:r>
            <a:endParaRPr sz="5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/>
          <p:nvPr/>
        </p:nvSpPr>
        <p:spPr>
          <a:xfrm rot="5400000">
            <a:off x="5181600" y="-152400"/>
            <a:ext cx="1828800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731" y="580734"/>
            <a:ext cx="1646835" cy="1832681"/>
          </a:xfrm>
          <a:prstGeom prst="ellipse">
            <a:avLst/>
          </a:prstGeom>
          <a:noFill/>
          <a:ln w="63500" cap="rnd" cmpd="sng">
            <a:solidFill>
              <a:srgbClr val="A2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0000"/>
              </a:srgbClr>
            </a:outerShdw>
          </a:effectLst>
        </p:spPr>
      </p:pic>
      <p:sp>
        <p:nvSpPr>
          <p:cNvPr id="144" name="Google Shape;144;p15"/>
          <p:cNvSpPr/>
          <p:nvPr/>
        </p:nvSpPr>
        <p:spPr>
          <a:xfrm>
            <a:off x="411750" y="4057650"/>
            <a:ext cx="11295900" cy="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MÓDULO II: PROCEDIMIENTO DE COMPRAS Y CONTRATACIONES</a:t>
            </a:r>
            <a:endParaRPr sz="2200" b="0" i="0" u="none" strike="noStrike" cap="none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645575" y="4919250"/>
            <a:ext cx="11295900" cy="14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rgbClr val="5381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ETAPAS SEGÚN EL PROCEDIMIENTO DE SELECCIÓN</a:t>
            </a:r>
            <a:endParaRPr sz="2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24"/>
          <p:cNvGrpSpPr/>
          <p:nvPr/>
        </p:nvGrpSpPr>
        <p:grpSpPr>
          <a:xfrm>
            <a:off x="7509575" y="1586475"/>
            <a:ext cx="4580285" cy="4554563"/>
            <a:chOff x="5632323" y="1256825"/>
            <a:chExt cx="3435300" cy="3416008"/>
          </a:xfrm>
        </p:grpSpPr>
        <p:sp>
          <p:nvSpPr>
            <p:cNvPr id="298" name="Google Shape;298;p24"/>
            <p:cNvSpPr/>
            <p:nvPr/>
          </p:nvSpPr>
          <p:spPr>
            <a:xfrm>
              <a:off x="5632323" y="1256825"/>
              <a:ext cx="34353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Informe </a:t>
              </a:r>
              <a:r>
                <a:rPr lang="en-US" sz="1900" b="1" dirty="0">
                  <a:solidFill>
                    <a:schemeClr val="lt1"/>
                  </a:solidFill>
                </a:rPr>
                <a:t>de </a:t>
              </a:r>
              <a:r>
                <a:rPr lang="en-US" sz="1900" b="1" dirty="0" err="1">
                  <a:solidFill>
                    <a:schemeClr val="lt1"/>
                  </a:solidFill>
                </a:rPr>
                <a:t>credio</a:t>
              </a:r>
              <a:r>
                <a:rPr lang="en-US" sz="1900" b="1" dirty="0">
                  <a:solidFill>
                    <a:schemeClr val="lt1"/>
                  </a:solidFill>
                </a:rPr>
                <a:t> </a:t>
              </a:r>
              <a:r>
                <a:rPr lang="en-US" sz="1900" b="1" dirty="0" err="1">
                  <a:solidFill>
                    <a:schemeClr val="lt1"/>
                  </a:solidFill>
                </a:rPr>
                <a:t>presupuestario</a:t>
              </a:r>
              <a:r>
                <a:rPr lang="en-US" sz="1900" b="1" dirty="0">
                  <a:solidFill>
                    <a:schemeClr val="lt1"/>
                  </a:solidFill>
                </a:rPr>
                <a:t> 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del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gasto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4"/>
            <p:cNvSpPr txBox="1"/>
            <p:nvPr/>
          </p:nvSpPr>
          <p:spPr>
            <a:xfrm>
              <a:off x="6167067" y="2057133"/>
              <a:ext cx="26805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Contable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El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informe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contiene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necesarios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para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elaborar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aprobación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del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Gasto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p24"/>
          <p:cNvGrpSpPr/>
          <p:nvPr/>
        </p:nvGrpSpPr>
        <p:grpSpPr>
          <a:xfrm>
            <a:off x="0" y="1586613"/>
            <a:ext cx="4729082" cy="4905494"/>
            <a:chOff x="0" y="1189989"/>
            <a:chExt cx="3546900" cy="3679213"/>
          </a:xfrm>
        </p:grpSpPr>
        <p:sp>
          <p:nvSpPr>
            <p:cNvPr id="301" name="Google Shape;301;p24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Incorporación de la </a:t>
              </a:r>
              <a:endParaRPr sz="1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documentación al expediente</a:t>
              </a: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4"/>
            <p:cNvSpPr txBox="1"/>
            <p:nvPr/>
          </p:nvSpPr>
          <p:spPr>
            <a:xfrm>
              <a:off x="169227" y="2008702"/>
              <a:ext cx="2722321" cy="28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44500" marR="0" lvl="0" indent="-177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dirty="0">
                  <a:solidFill>
                    <a:schemeClr val="dk1"/>
                  </a:solidFill>
                </a:rPr>
                <a:t> UOC:</a:t>
              </a: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●"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Incorpora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acta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apertura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documentación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ofertas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admitidas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●"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Desglosa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garantías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las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registra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●"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Envía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comisión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evaluación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3" name="Google Shape;303;p24"/>
          <p:cNvGrpSpPr/>
          <p:nvPr/>
        </p:nvGrpSpPr>
        <p:grpSpPr>
          <a:xfrm>
            <a:off x="4015926" y="1586475"/>
            <a:ext cx="4133497" cy="4643884"/>
            <a:chOff x="2944199" y="1189774"/>
            <a:chExt cx="3100200" cy="3483000"/>
          </a:xfrm>
        </p:grpSpPr>
        <p:sp>
          <p:nvSpPr>
            <p:cNvPr id="304" name="Google Shape;304;p24"/>
            <p:cNvSpPr/>
            <p:nvPr/>
          </p:nvSpPr>
          <p:spPr>
            <a:xfrm>
              <a:off x="2944199" y="1189774"/>
              <a:ext cx="3100200" cy="669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Comisión Evaluadora</a:t>
              </a: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24"/>
            <p:cNvSpPr txBox="1"/>
            <p:nvPr/>
          </p:nvSpPr>
          <p:spPr>
            <a:xfrm>
              <a:off x="3281107" y="1951174"/>
              <a:ext cx="2715300" cy="272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Evaluación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las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propuestas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</a:t>
              </a:r>
              <a:r>
                <a:rPr lang="en-US" sz="200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comisión</a:t>
              </a:r>
              <a:r>
                <a:rPr lang="en-US" sz="200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designada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Emite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opinion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fundada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no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vinculante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24"/>
          <p:cNvSpPr txBox="1"/>
          <p:nvPr/>
        </p:nvSpPr>
        <p:spPr>
          <a:xfrm>
            <a:off x="0" y="1017265"/>
            <a:ext cx="95715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 de Licitación Pública y Compulsa Abreviada</a:t>
            </a: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4"/>
          <p:cNvSpPr/>
          <p:nvPr/>
        </p:nvSpPr>
        <p:spPr>
          <a:xfrm rot="5400000">
            <a:off x="5968139" y="-5968139"/>
            <a:ext cx="255722" cy="12192000"/>
          </a:xfrm>
          <a:prstGeom prst="rect">
            <a:avLst/>
          </a:prstGeom>
          <a:solidFill>
            <a:srgbClr val="9803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8" name="Google Shape;30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671" y="255722"/>
            <a:ext cx="12192000" cy="65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" name="Google Shape;314;p25"/>
          <p:cNvGrpSpPr/>
          <p:nvPr/>
        </p:nvGrpSpPr>
        <p:grpSpPr>
          <a:xfrm>
            <a:off x="7644624" y="1550839"/>
            <a:ext cx="4536776" cy="5146696"/>
            <a:chOff x="5735926" y="1189978"/>
            <a:chExt cx="3402667" cy="3482847"/>
          </a:xfrm>
        </p:grpSpPr>
        <p:sp>
          <p:nvSpPr>
            <p:cNvPr id="315" name="Google Shape;315;p25"/>
            <p:cNvSpPr/>
            <p:nvPr/>
          </p:nvSpPr>
          <p:spPr>
            <a:xfrm>
              <a:off x="5735926" y="1189978"/>
              <a:ext cx="3402667" cy="633295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25"/>
            <p:cNvSpPr txBox="1"/>
            <p:nvPr/>
          </p:nvSpPr>
          <p:spPr>
            <a:xfrm>
              <a:off x="5931872" y="2057125"/>
              <a:ext cx="3084039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7" name="Google Shape;317;p25"/>
          <p:cNvGrpSpPr/>
          <p:nvPr/>
        </p:nvGrpSpPr>
        <p:grpSpPr>
          <a:xfrm>
            <a:off x="0" y="1550838"/>
            <a:ext cx="4729082" cy="4941269"/>
            <a:chOff x="0" y="1163157"/>
            <a:chExt cx="3546900" cy="3706045"/>
          </a:xfrm>
        </p:grpSpPr>
        <p:sp>
          <p:nvSpPr>
            <p:cNvPr id="318" name="Google Shape;318;p25"/>
            <p:cNvSpPr/>
            <p:nvPr/>
          </p:nvSpPr>
          <p:spPr>
            <a:xfrm>
              <a:off x="0" y="1163157"/>
              <a:ext cx="3546900" cy="695832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Confección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del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Adjudic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25"/>
            <p:cNvSpPr txBox="1"/>
            <p:nvPr/>
          </p:nvSpPr>
          <p:spPr>
            <a:xfrm>
              <a:off x="240482" y="2008702"/>
              <a:ext cx="3001562" cy="28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Despacho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Redacta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proyecto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adjudicación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aprobación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del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gasto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En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caso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adjunta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proyecto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0" name="Google Shape;320;p25"/>
          <p:cNvGrpSpPr/>
          <p:nvPr/>
        </p:nvGrpSpPr>
        <p:grpSpPr>
          <a:xfrm>
            <a:off x="3962550" y="1550850"/>
            <a:ext cx="4275893" cy="4679578"/>
            <a:chOff x="2944211" y="1162816"/>
            <a:chExt cx="3207000" cy="3509771"/>
          </a:xfrm>
        </p:grpSpPr>
        <p:sp>
          <p:nvSpPr>
            <p:cNvPr id="321" name="Google Shape;321;p25"/>
            <p:cNvSpPr/>
            <p:nvPr/>
          </p:nvSpPr>
          <p:spPr>
            <a:xfrm>
              <a:off x="2944211" y="1162816"/>
              <a:ext cx="3207000" cy="696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Control Legal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25"/>
            <p:cNvSpPr txBox="1"/>
            <p:nvPr/>
          </p:nvSpPr>
          <p:spPr>
            <a:xfrm>
              <a:off x="3519124" y="2008352"/>
              <a:ext cx="2574042" cy="26642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24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Jurídico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Dictamina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sobre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adjudicación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del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caso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3" name="Google Shape;323;p25"/>
          <p:cNvSpPr txBox="1"/>
          <p:nvPr/>
        </p:nvSpPr>
        <p:spPr>
          <a:xfrm>
            <a:off x="1087395" y="916933"/>
            <a:ext cx="9713313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Licitación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Compulsa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Abreviada</a:t>
            </a: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41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84F6AA3-6A64-7020-4D63-40A6E0FB67C6}"/>
              </a:ext>
            </a:extLst>
          </p:cNvPr>
          <p:cNvSpPr txBox="1"/>
          <p:nvPr/>
        </p:nvSpPr>
        <p:spPr>
          <a:xfrm>
            <a:off x="8238443" y="1668718"/>
            <a:ext cx="33942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lt1"/>
                </a:solidFill>
              </a:rPr>
              <a:t>P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rotocolización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Acto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Administrativo</a:t>
            </a: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4404CBA-012B-C3B1-5647-5610612C2CB2}"/>
              </a:ext>
            </a:extLst>
          </p:cNvPr>
          <p:cNvSpPr txBox="1"/>
          <p:nvPr/>
        </p:nvSpPr>
        <p:spPr>
          <a:xfrm>
            <a:off x="8690268" y="2816147"/>
            <a:ext cx="3054044" cy="1831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Autoridad competente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Autorización por Autoridad Competente  (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suscripcion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( art.12 de 2000-A) </a:t>
            </a:r>
            <a:r>
              <a:rPr lang="es-ES" sz="2000" dirty="0">
                <a:solidFill>
                  <a:schemeClr val="dk1"/>
                </a:solidFill>
              </a:rPr>
              <a:t>de </a:t>
            </a:r>
            <a:r>
              <a:rPr lang="es-ES" sz="2000" dirty="0" err="1">
                <a:solidFill>
                  <a:schemeClr val="dk1"/>
                </a:solidFill>
              </a:rPr>
              <a:t>Adjudicacion</a:t>
            </a:r>
            <a:r>
              <a:rPr lang="es-ES" sz="2000" dirty="0">
                <a:solidFill>
                  <a:schemeClr val="dk1"/>
                </a:solidFill>
              </a:rPr>
              <a:t>.</a:t>
            </a:r>
            <a:endParaRPr lang="es-ES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" name="Google Shape;331;p26"/>
          <p:cNvGrpSpPr/>
          <p:nvPr/>
        </p:nvGrpSpPr>
        <p:grpSpPr>
          <a:xfrm>
            <a:off x="7509569" y="1586327"/>
            <a:ext cx="4407490" cy="4643951"/>
            <a:chOff x="5632317" y="1189775"/>
            <a:chExt cx="3305700" cy="3483050"/>
          </a:xfrm>
        </p:grpSpPr>
        <p:sp>
          <p:nvSpPr>
            <p:cNvPr id="332" name="Google Shape;332;p26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26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4" name="Google Shape;334;p26"/>
          <p:cNvGrpSpPr/>
          <p:nvPr/>
        </p:nvGrpSpPr>
        <p:grpSpPr>
          <a:xfrm>
            <a:off x="3235" y="1575101"/>
            <a:ext cx="4729082" cy="4905494"/>
            <a:chOff x="0" y="1189989"/>
            <a:chExt cx="3546900" cy="3679213"/>
          </a:xfrm>
        </p:grpSpPr>
        <p:sp>
          <p:nvSpPr>
            <p:cNvPr id="335" name="Google Shape;335;p26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26"/>
            <p:cNvSpPr txBox="1"/>
            <p:nvPr/>
          </p:nvSpPr>
          <p:spPr>
            <a:xfrm>
              <a:off x="655348" y="2008702"/>
              <a:ext cx="2236200" cy="28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7" name="Google Shape;337;p26"/>
          <p:cNvGrpSpPr/>
          <p:nvPr/>
        </p:nvGrpSpPr>
        <p:grpSpPr>
          <a:xfrm>
            <a:off x="4110947" y="1575101"/>
            <a:ext cx="4407490" cy="4643951"/>
            <a:chOff x="2989525" y="1189775"/>
            <a:chExt cx="3305700" cy="3483050"/>
          </a:xfrm>
        </p:grpSpPr>
        <p:sp>
          <p:nvSpPr>
            <p:cNvPr id="338" name="Google Shape;338;p26"/>
            <p:cNvSpPr/>
            <p:nvPr/>
          </p:nvSpPr>
          <p:spPr>
            <a:xfrm>
              <a:off x="2989525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6"/>
            <p:cNvSpPr txBox="1"/>
            <p:nvPr/>
          </p:nvSpPr>
          <p:spPr>
            <a:xfrm>
              <a:off x="3575814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0" name="Google Shape;340;p26"/>
          <p:cNvSpPr txBox="1"/>
          <p:nvPr/>
        </p:nvSpPr>
        <p:spPr>
          <a:xfrm>
            <a:off x="1062681" y="869217"/>
            <a:ext cx="9464634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 de Licitación Pública y Compulsa Abreviada</a:t>
            </a: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1" name="Google Shape;34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24"/>
            <a:ext cx="12192000" cy="651279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26"/>
          <p:cNvSpPr/>
          <p:nvPr/>
        </p:nvSpPr>
        <p:spPr>
          <a:xfrm>
            <a:off x="454590" y="1878713"/>
            <a:ext cx="296267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Compromiso del gasto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6"/>
          <p:cNvSpPr/>
          <p:nvPr/>
        </p:nvSpPr>
        <p:spPr>
          <a:xfrm>
            <a:off x="369261" y="2742915"/>
            <a:ext cx="3486041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 Contable 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Confecciona y suscribe el compromiso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6"/>
          <p:cNvSpPr/>
          <p:nvPr/>
        </p:nvSpPr>
        <p:spPr>
          <a:xfrm>
            <a:off x="4265211" y="1924879"/>
            <a:ext cx="366158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Aprobación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compromiso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6"/>
          <p:cNvSpPr/>
          <p:nvPr/>
        </p:nvSpPr>
        <p:spPr>
          <a:xfrm>
            <a:off x="4474016" y="2706374"/>
            <a:ext cx="3681351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Delegación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Fiscal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aprueba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compromiso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lo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suscribe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6"/>
          <p:cNvSpPr/>
          <p:nvPr/>
        </p:nvSpPr>
        <p:spPr>
          <a:xfrm>
            <a:off x="6831236" y="4632255"/>
            <a:ext cx="3004458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2399DB5-A750-8D61-DCD8-C2252B5CC77D}"/>
              </a:ext>
            </a:extLst>
          </p:cNvPr>
          <p:cNvSpPr txBox="1"/>
          <p:nvPr/>
        </p:nvSpPr>
        <p:spPr>
          <a:xfrm>
            <a:off x="8222546" y="2664976"/>
            <a:ext cx="3600193" cy="3601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dirty="0">
                <a:solidFill>
                  <a:schemeClr val="dk1"/>
                </a:solidFill>
              </a:rPr>
              <a:t> UOC:</a:t>
            </a:r>
            <a:endParaRPr lang="es-ES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Notifica a todos  los oferentes, mediante el Portal de Compras Públicas. Al adjudicatario además se le notifica el acto administrativo y orden de Provisión.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s-ES" sz="2000" dirty="0">
                <a:solidFill>
                  <a:schemeClr val="dk1"/>
                </a:solidFill>
              </a:rPr>
              <a:t>Adjudicatario: Constituir </a:t>
            </a:r>
            <a:r>
              <a:rPr lang="es-ES" sz="2000" dirty="0" err="1">
                <a:solidFill>
                  <a:schemeClr val="dk1"/>
                </a:solidFill>
              </a:rPr>
              <a:t>Gtía</a:t>
            </a:r>
            <a:r>
              <a:rPr lang="es-ES" sz="2000" dirty="0">
                <a:solidFill>
                  <a:schemeClr val="dk1"/>
                </a:solidFill>
              </a:rPr>
              <a:t>. de Adjudicación, dentro de 5 días hábiles.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2F2705-15A6-FD33-ABB2-D5D2983BB6A2}"/>
              </a:ext>
            </a:extLst>
          </p:cNvPr>
          <p:cNvSpPr txBox="1"/>
          <p:nvPr/>
        </p:nvSpPr>
        <p:spPr>
          <a:xfrm>
            <a:off x="8333465" y="1591820"/>
            <a:ext cx="32144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Notificación de la adjudicación y Constitución de </a:t>
            </a:r>
            <a:r>
              <a:rPr lang="es-ES" sz="18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Garantias</a:t>
            </a:r>
            <a:r>
              <a:rPr lang="es-E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oogle Shape;354;p27"/>
          <p:cNvGrpSpPr/>
          <p:nvPr/>
        </p:nvGrpSpPr>
        <p:grpSpPr>
          <a:xfrm>
            <a:off x="7656483" y="1575101"/>
            <a:ext cx="4209167" cy="4467260"/>
            <a:chOff x="6447222" y="1189775"/>
            <a:chExt cx="2490795" cy="3350528"/>
          </a:xfrm>
        </p:grpSpPr>
        <p:sp>
          <p:nvSpPr>
            <p:cNvPr id="355" name="Google Shape;355;p27"/>
            <p:cNvSpPr/>
            <p:nvPr/>
          </p:nvSpPr>
          <p:spPr>
            <a:xfrm>
              <a:off x="6447222" y="1189775"/>
              <a:ext cx="2490795" cy="66058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Aprobación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del </a:t>
              </a:r>
              <a:endParaRPr sz="1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Ordenado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Pagar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pago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27"/>
            <p:cNvSpPr txBox="1"/>
            <p:nvPr/>
          </p:nvSpPr>
          <p:spPr>
            <a:xfrm>
              <a:off x="6477778" y="1924603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  <a:buSzPts val="1800"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Serv. Adm.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Fciero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(SAF)</a:t>
              </a: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Controla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conformación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Factura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ordenado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pagar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generado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aprueba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suscribe</a:t>
              </a: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7" name="Google Shape;357;p27"/>
          <p:cNvSpPr txBox="1"/>
          <p:nvPr/>
        </p:nvSpPr>
        <p:spPr>
          <a:xfrm>
            <a:off x="873776" y="2678203"/>
            <a:ext cx="2981526" cy="38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8" name="Google Shape;358;p27"/>
          <p:cNvGrpSpPr/>
          <p:nvPr/>
        </p:nvGrpSpPr>
        <p:grpSpPr>
          <a:xfrm>
            <a:off x="4251487" y="1580348"/>
            <a:ext cx="3867988" cy="4368734"/>
            <a:chOff x="2944203" y="1202344"/>
            <a:chExt cx="3305701" cy="3276632"/>
          </a:xfrm>
        </p:grpSpPr>
        <p:sp>
          <p:nvSpPr>
            <p:cNvPr id="359" name="Google Shape;359;p27"/>
            <p:cNvSpPr/>
            <p:nvPr/>
          </p:nvSpPr>
          <p:spPr>
            <a:xfrm>
              <a:off x="2944204" y="1202344"/>
              <a:ext cx="3305700" cy="656645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Ordenado</a:t>
              </a:r>
              <a:r>
                <a:rPr lang="en-US" sz="20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20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Pagar</a:t>
              </a:r>
              <a:endParaRPr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27"/>
            <p:cNvSpPr txBox="1"/>
            <p:nvPr/>
          </p:nvSpPr>
          <p:spPr>
            <a:xfrm>
              <a:off x="2944203" y="1933236"/>
              <a:ext cx="2491617" cy="2545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Contable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Confecciona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ordenado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pagar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que es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suscripto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funcionarios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pertinentes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1" name="Google Shape;361;p27"/>
          <p:cNvSpPr txBox="1"/>
          <p:nvPr/>
        </p:nvSpPr>
        <p:spPr>
          <a:xfrm>
            <a:off x="1126176" y="718667"/>
            <a:ext cx="9939647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Licitación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Compulsa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Abreviada</a:t>
            </a: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3" name="Google Shape;36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1605"/>
            <a:ext cx="12192000" cy="651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7" descr="https://lh5.googleusercontent.com/_iLhE3neJvG7tfnjrhGQIM9vIXuRi7NtvCbFDzusCNoeqsj3wYh-AhKa8ybXAGl-CedSSiIEPLc9KfK028ypo-x5F_H2ijm9gd4ylI-hKn10OALr7zksQs8zES3q6SlYUVa6Q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2898" y="5966022"/>
            <a:ext cx="2162175" cy="8919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60BC489-DC9D-86F4-CA87-5372827796E3}"/>
              </a:ext>
            </a:extLst>
          </p:cNvPr>
          <p:cNvSpPr txBox="1"/>
          <p:nvPr/>
        </p:nvSpPr>
        <p:spPr>
          <a:xfrm>
            <a:off x="202505" y="2655179"/>
            <a:ext cx="3257132" cy="1831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</a:rPr>
              <a:t> UOC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adjunta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Factura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conformada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Remito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corresponder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35;p26">
            <a:extLst>
              <a:ext uri="{FF2B5EF4-FFF2-40B4-BE49-F238E27FC236}">
                <a16:creationId xmlns:a16="http://schemas.microsoft.com/office/drawing/2014/main" id="{8D2F0322-DC0F-6115-F26A-9D77243086B3}"/>
              </a:ext>
            </a:extLst>
          </p:cNvPr>
          <p:cNvSpPr/>
          <p:nvPr/>
        </p:nvSpPr>
        <p:spPr>
          <a:xfrm>
            <a:off x="3235" y="1575101"/>
            <a:ext cx="4729082" cy="880752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Recepción de Factura/ Remito</a:t>
            </a:r>
            <a:endParaRPr sz="19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8"/>
          <p:cNvSpPr/>
          <p:nvPr/>
        </p:nvSpPr>
        <p:spPr>
          <a:xfrm rot="5400000">
            <a:off x="5921056" y="594973"/>
            <a:ext cx="334054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0" name="Google Shape;37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4280" y="1497277"/>
            <a:ext cx="6503437" cy="1872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17" y="0"/>
            <a:ext cx="12192000" cy="765959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28"/>
          <p:cNvSpPr/>
          <p:nvPr/>
        </p:nvSpPr>
        <p:spPr>
          <a:xfrm>
            <a:off x="4508065" y="6550222"/>
            <a:ext cx="317586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https://compraspublicas.sanjuan.gob.ar/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1585341">
            <a:off x="6950059" y="3637450"/>
            <a:ext cx="1467748" cy="1124484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28"/>
          <p:cNvSpPr txBox="1"/>
          <p:nvPr/>
        </p:nvSpPr>
        <p:spPr>
          <a:xfrm>
            <a:off x="5035769" y="3628596"/>
            <a:ext cx="312321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Muchas Gracias, continuamos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 para mas información presione acá……..</a:t>
            </a:r>
            <a:endParaRPr sz="2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6" name="Google Shape;376;p28">
            <a:hlinkClick r:id="rId6"/>
          </p:cNvPr>
          <p:cNvSpPr/>
          <p:nvPr/>
        </p:nvSpPr>
        <p:spPr>
          <a:xfrm>
            <a:off x="7458970" y="5029764"/>
            <a:ext cx="1078201" cy="63132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33651" y="60000"/>
                </a:lnTo>
                <a:lnTo>
                  <a:pt x="40238" y="60000"/>
                </a:lnTo>
                <a:lnTo>
                  <a:pt x="40238" y="105000"/>
                </a:lnTo>
                <a:lnTo>
                  <a:pt x="79762" y="105000"/>
                </a:lnTo>
                <a:lnTo>
                  <a:pt x="79762" y="60000"/>
                </a:lnTo>
                <a:lnTo>
                  <a:pt x="86349" y="60000"/>
                </a:lnTo>
                <a:lnTo>
                  <a:pt x="76468" y="43125"/>
                </a:lnTo>
                <a:lnTo>
                  <a:pt x="76468" y="20625"/>
                </a:lnTo>
                <a:lnTo>
                  <a:pt x="69881" y="20625"/>
                </a:lnTo>
                <a:lnTo>
                  <a:pt x="69881" y="31875"/>
                </a:lnTo>
                <a:close/>
              </a:path>
              <a:path w="120000" h="120000" fill="darkenLess" extrusionOk="0">
                <a:moveTo>
                  <a:pt x="76468" y="43125"/>
                </a:moveTo>
                <a:lnTo>
                  <a:pt x="76468" y="20625"/>
                </a:lnTo>
                <a:lnTo>
                  <a:pt x="69881" y="20625"/>
                </a:lnTo>
                <a:lnTo>
                  <a:pt x="69881" y="31875"/>
                </a:lnTo>
                <a:close/>
                <a:moveTo>
                  <a:pt x="40238" y="60000"/>
                </a:moveTo>
                <a:lnTo>
                  <a:pt x="40238" y="105000"/>
                </a:lnTo>
                <a:lnTo>
                  <a:pt x="56706" y="105000"/>
                </a:lnTo>
                <a:lnTo>
                  <a:pt x="56706" y="82500"/>
                </a:lnTo>
                <a:lnTo>
                  <a:pt x="63294" y="82500"/>
                </a:lnTo>
                <a:lnTo>
                  <a:pt x="63294" y="105000"/>
                </a:lnTo>
                <a:lnTo>
                  <a:pt x="79762" y="105000"/>
                </a:lnTo>
                <a:lnTo>
                  <a:pt x="79762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33651" y="60000"/>
                </a:lnTo>
                <a:lnTo>
                  <a:pt x="86349" y="60000"/>
                </a:lnTo>
                <a:close/>
                <a:moveTo>
                  <a:pt x="56706" y="82500"/>
                </a:moveTo>
                <a:lnTo>
                  <a:pt x="63294" y="82500"/>
                </a:lnTo>
                <a:lnTo>
                  <a:pt x="63294" y="105000"/>
                </a:lnTo>
                <a:lnTo>
                  <a:pt x="56706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69881" y="31875"/>
                </a:lnTo>
                <a:lnTo>
                  <a:pt x="69881" y="20625"/>
                </a:lnTo>
                <a:lnTo>
                  <a:pt x="76468" y="20625"/>
                </a:lnTo>
                <a:lnTo>
                  <a:pt x="76468" y="43125"/>
                </a:lnTo>
                <a:lnTo>
                  <a:pt x="86349" y="60000"/>
                </a:lnTo>
                <a:lnTo>
                  <a:pt x="79762" y="60000"/>
                </a:lnTo>
                <a:lnTo>
                  <a:pt x="79762" y="105000"/>
                </a:lnTo>
                <a:lnTo>
                  <a:pt x="40238" y="105000"/>
                </a:lnTo>
                <a:lnTo>
                  <a:pt x="40238" y="60000"/>
                </a:lnTo>
                <a:lnTo>
                  <a:pt x="33651" y="60000"/>
                </a:lnTo>
                <a:close/>
                <a:moveTo>
                  <a:pt x="69881" y="31875"/>
                </a:moveTo>
                <a:lnTo>
                  <a:pt x="76468" y="43125"/>
                </a:lnTo>
                <a:moveTo>
                  <a:pt x="79762" y="60000"/>
                </a:moveTo>
                <a:lnTo>
                  <a:pt x="40238" y="60000"/>
                </a:lnTo>
                <a:moveTo>
                  <a:pt x="56706" y="105000"/>
                </a:moveTo>
                <a:lnTo>
                  <a:pt x="56706" y="82500"/>
                </a:lnTo>
                <a:lnTo>
                  <a:pt x="63294" y="82500"/>
                </a:lnTo>
                <a:lnTo>
                  <a:pt x="63294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>
            <a:hlinkClick r:id="rId3"/>
          </p:cNvPr>
          <p:cNvSpPr/>
          <p:nvPr/>
        </p:nvSpPr>
        <p:spPr>
          <a:xfrm rot="5400000">
            <a:off x="5909807" y="575807"/>
            <a:ext cx="372386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4502541" y="6139544"/>
            <a:ext cx="3632056" cy="34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9989"/>
            <a:ext cx="12192000" cy="79466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6"/>
          <p:cNvSpPr txBox="1"/>
          <p:nvPr/>
        </p:nvSpPr>
        <p:spPr>
          <a:xfrm>
            <a:off x="588269" y="1235679"/>
            <a:ext cx="11460600" cy="1416600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“PAUTAS  PARA LA ADQUISICIÓN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DE BIENES Y CONTRATACIÓN DE SERVICIOS” </a:t>
            </a:r>
            <a:r>
              <a:rPr lang="en-US" sz="18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(Ley 2000-A, DR. 0004-2020-A)</a:t>
            </a:r>
            <a:endParaRPr sz="18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45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98032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98032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98032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98032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0" b="0" i="0" u="none" strike="noStrike" cap="none" dirty="0">
              <a:solidFill>
                <a:srgbClr val="9803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35105" y="2861374"/>
            <a:ext cx="3429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6"/>
          <p:cNvSpPr txBox="1"/>
          <p:nvPr/>
        </p:nvSpPr>
        <p:spPr>
          <a:xfrm>
            <a:off x="5470902" y="3533614"/>
            <a:ext cx="1425844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05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PROCEDIMIENTOS</a:t>
            </a:r>
            <a:endParaRPr sz="105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56;p16">
            <a:extLst>
              <a:ext uri="{FF2B5EF4-FFF2-40B4-BE49-F238E27FC236}">
                <a16:creationId xmlns:a16="http://schemas.microsoft.com/office/drawing/2014/main" id="{28A47E1F-8961-0FDB-1AAE-9383747B7A54}"/>
              </a:ext>
            </a:extLst>
          </p:cNvPr>
          <p:cNvSpPr txBox="1"/>
          <p:nvPr/>
        </p:nvSpPr>
        <p:spPr>
          <a:xfrm>
            <a:off x="5470902" y="3846745"/>
            <a:ext cx="1425844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s-ES" sz="900" dirty="0"/>
              <a:t>Lic. Publica 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56;p16">
            <a:extLst>
              <a:ext uri="{FF2B5EF4-FFF2-40B4-BE49-F238E27FC236}">
                <a16:creationId xmlns:a16="http://schemas.microsoft.com/office/drawing/2014/main" id="{65825951-205B-9C5B-58AF-7737833C6F80}"/>
              </a:ext>
            </a:extLst>
          </p:cNvPr>
          <p:cNvSpPr txBox="1"/>
          <p:nvPr/>
        </p:nvSpPr>
        <p:spPr>
          <a:xfrm>
            <a:off x="5470902" y="4041985"/>
            <a:ext cx="1425844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s-ES" sz="900" dirty="0"/>
              <a:t>Compulsa Abreviada 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/>
          <p:nvPr/>
        </p:nvSpPr>
        <p:spPr>
          <a:xfrm>
            <a:off x="4502541" y="6523947"/>
            <a:ext cx="2527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www.compras.sanjuan.gob.a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7946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7"/>
          <p:cNvGrpSpPr/>
          <p:nvPr/>
        </p:nvGrpSpPr>
        <p:grpSpPr>
          <a:xfrm>
            <a:off x="1978191" y="1117331"/>
            <a:ext cx="9241744" cy="5136104"/>
            <a:chOff x="-29093" y="0"/>
            <a:chExt cx="9307894" cy="5136104"/>
          </a:xfrm>
        </p:grpSpPr>
        <p:cxnSp>
          <p:nvCxnSpPr>
            <p:cNvPr id="165" name="Google Shape;165;p17"/>
            <p:cNvCxnSpPr/>
            <p:nvPr/>
          </p:nvCxnSpPr>
          <p:spPr>
            <a:xfrm>
              <a:off x="2363587" y="4324481"/>
              <a:ext cx="4556003" cy="0"/>
            </a:xfrm>
            <a:prstGeom prst="straightConnector1">
              <a:avLst/>
            </a:prstGeom>
            <a:noFill/>
            <a:ln w="25400" cap="flat" cmpd="sng">
              <a:solidFill>
                <a:srgbClr val="487AA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7"/>
            <p:cNvCxnSpPr/>
            <p:nvPr/>
          </p:nvCxnSpPr>
          <p:spPr>
            <a:xfrm rot="10800000" flipH="1">
              <a:off x="1696564" y="3239646"/>
              <a:ext cx="5393875" cy="45720"/>
            </a:xfrm>
            <a:prstGeom prst="straightConnector1">
              <a:avLst/>
            </a:prstGeom>
            <a:noFill/>
            <a:ln w="25400" cap="flat" cmpd="sng">
              <a:solidFill>
                <a:srgbClr val="487AA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7"/>
            <p:cNvCxnSpPr/>
            <p:nvPr/>
          </p:nvCxnSpPr>
          <p:spPr>
            <a:xfrm>
              <a:off x="2341855" y="1771008"/>
              <a:ext cx="3792814" cy="0"/>
            </a:xfrm>
            <a:prstGeom prst="straightConnector1">
              <a:avLst/>
            </a:prstGeom>
            <a:noFill/>
            <a:ln w="25400" cap="flat" cmpd="sng">
              <a:solidFill>
                <a:srgbClr val="487AA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7"/>
            <p:cNvCxnSpPr/>
            <p:nvPr/>
          </p:nvCxnSpPr>
          <p:spPr>
            <a:xfrm>
              <a:off x="2783468" y="393945"/>
              <a:ext cx="4556003" cy="0"/>
            </a:xfrm>
            <a:prstGeom prst="straightConnector1">
              <a:avLst/>
            </a:prstGeom>
            <a:noFill/>
            <a:ln w="25400" cap="flat" cmpd="sng">
              <a:solidFill>
                <a:srgbClr val="487AA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9" name="Google Shape;169;p17"/>
            <p:cNvSpPr/>
            <p:nvPr/>
          </p:nvSpPr>
          <p:spPr>
            <a:xfrm>
              <a:off x="-29093" y="131084"/>
              <a:ext cx="4741897" cy="4625384"/>
            </a:xfrm>
            <a:prstGeom prst="ellipse">
              <a:avLst/>
            </a:prstGeom>
            <a:gradFill>
              <a:gsLst>
                <a:gs pos="78000">
                  <a:srgbClr val="770000"/>
                </a:gs>
                <a:gs pos="34000">
                  <a:srgbClr val="770000"/>
                </a:gs>
                <a:gs pos="50000">
                  <a:srgbClr val="AC0000"/>
                </a:gs>
                <a:gs pos="100000">
                  <a:srgbClr val="CE0000"/>
                </a:gs>
              </a:gsLst>
              <a:lin ang="810000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150547" y="1435558"/>
              <a:ext cx="4572129" cy="9713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119614" y="1851929"/>
              <a:ext cx="4572129" cy="9713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PROCEDIMIENTOS DE SELECCION</a:t>
              </a:r>
              <a:endParaRPr sz="24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6130390" y="0"/>
              <a:ext cx="2896544" cy="1580176"/>
            </a:xfrm>
            <a:prstGeom prst="ellipse">
              <a:avLst/>
            </a:prstGeom>
            <a:gradFill>
              <a:gsLst>
                <a:gs pos="46000">
                  <a:srgbClr val="7030A0"/>
                </a:gs>
                <a:gs pos="7000">
                  <a:srgbClr val="810000"/>
                </a:gs>
                <a:gs pos="50000">
                  <a:srgbClr val="AC0000"/>
                </a:gs>
                <a:gs pos="100000">
                  <a:srgbClr val="CE0000"/>
                </a:gs>
              </a:gsLst>
              <a:lin ang="810000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6739812" y="0"/>
              <a:ext cx="1872596" cy="1086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7"/>
            <p:cNvSpPr txBox="1"/>
            <p:nvPr/>
          </p:nvSpPr>
          <p:spPr>
            <a:xfrm>
              <a:off x="6649655" y="116073"/>
              <a:ext cx="1872596" cy="1086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0" rIns="762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Licitación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Publica</a:t>
              </a:r>
              <a:endParaRPr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5557099" y="1029816"/>
              <a:ext cx="2816694" cy="1803983"/>
            </a:xfrm>
            <a:prstGeom prst="ellipse">
              <a:avLst/>
            </a:prstGeom>
            <a:gradFill>
              <a:gsLst>
                <a:gs pos="53000">
                  <a:schemeClr val="accent6"/>
                </a:gs>
                <a:gs pos="8850">
                  <a:srgbClr val="810000"/>
                </a:gs>
                <a:gs pos="50000">
                  <a:srgbClr val="AC0000"/>
                </a:gs>
                <a:gs pos="100000">
                  <a:srgbClr val="CE0000"/>
                </a:gs>
              </a:gsLst>
              <a:lin ang="810000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5931929" y="1291076"/>
              <a:ext cx="2410931" cy="1459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7"/>
            <p:cNvSpPr txBox="1"/>
            <p:nvPr/>
          </p:nvSpPr>
          <p:spPr>
            <a:xfrm>
              <a:off x="6289432" y="1151193"/>
              <a:ext cx="2410931" cy="1459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0" rIns="762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Compulsa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Abreviada</a:t>
              </a:r>
              <a:endParaRPr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6129704" y="2478764"/>
              <a:ext cx="3121063" cy="1912305"/>
            </a:xfrm>
            <a:prstGeom prst="ellipse">
              <a:avLst/>
            </a:prstGeom>
            <a:gradFill>
              <a:gsLst>
                <a:gs pos="47000">
                  <a:schemeClr val="accent5">
                    <a:lumMod val="50000"/>
                  </a:schemeClr>
                </a:gs>
                <a:gs pos="8850">
                  <a:srgbClr val="810000"/>
                </a:gs>
                <a:gs pos="50000">
                  <a:srgbClr val="AC0000"/>
                </a:gs>
                <a:gs pos="100000">
                  <a:srgbClr val="CE0000"/>
                </a:gs>
              </a:gsLst>
              <a:lin ang="810000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6643462" y="2543238"/>
              <a:ext cx="2635339" cy="1407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7"/>
            <p:cNvSpPr txBox="1"/>
            <p:nvPr/>
          </p:nvSpPr>
          <p:spPr>
            <a:xfrm>
              <a:off x="6530409" y="2607712"/>
              <a:ext cx="2635339" cy="1407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0" rIns="762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Directa </a:t>
              </a: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Monto / C.D. </a:t>
              </a: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Excepción</a:t>
              </a:r>
              <a:r>
                <a:rPr lang="en-US" sz="20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al </a:t>
              </a:r>
              <a:r>
                <a:rPr lang="en-US" sz="20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monto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4741866" y="3742777"/>
              <a:ext cx="2261917" cy="1393327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60000"/>
                    <a:lumOff val="40000"/>
                  </a:schemeClr>
                </a:gs>
                <a:gs pos="24000">
                  <a:srgbClr val="810000"/>
                </a:gs>
                <a:gs pos="50000">
                  <a:srgbClr val="AC0000"/>
                </a:gs>
                <a:gs pos="100000">
                  <a:srgbClr val="CE0000"/>
                </a:gs>
              </a:gsLst>
              <a:lin ang="810000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4985988" y="4008138"/>
              <a:ext cx="1873211" cy="8081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7"/>
            <p:cNvSpPr txBox="1"/>
            <p:nvPr/>
          </p:nvSpPr>
          <p:spPr>
            <a:xfrm>
              <a:off x="4985988" y="4008138"/>
              <a:ext cx="1873211" cy="8081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0" rIns="68575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18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Directa </a:t>
              </a:r>
              <a:r>
                <a:rPr lang="en-US" sz="18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1800" b="0" i="0" u="none" strike="noStrike" cap="none" dirty="0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 Causa o </a:t>
              </a:r>
              <a:r>
                <a:rPr lang="en-US" sz="1800" b="0" i="0" u="none" strike="noStrike" cap="none" dirty="0" err="1">
                  <a:solidFill>
                    <a:srgbClr val="F2F2F2"/>
                  </a:solidFill>
                  <a:latin typeface="Arial"/>
                  <a:ea typeface="Arial"/>
                  <a:cs typeface="Arial"/>
                  <a:sym typeface="Arial"/>
                </a:rPr>
                <a:t>Naturaleza</a:t>
              </a:r>
              <a:endParaRPr sz="15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84" name="Google Shape;184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4433" y="1795986"/>
            <a:ext cx="2899270" cy="2417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0255"/>
            <a:ext cx="12192000" cy="7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8"/>
          <p:cNvSpPr/>
          <p:nvPr/>
        </p:nvSpPr>
        <p:spPr>
          <a:xfrm>
            <a:off x="14256" y="2402943"/>
            <a:ext cx="2115935" cy="1741109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Licitación Publica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"/>
          <p:cNvSpPr/>
          <p:nvPr/>
        </p:nvSpPr>
        <p:spPr>
          <a:xfrm>
            <a:off x="2230245" y="2473244"/>
            <a:ext cx="2145007" cy="1732603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Compulsa Abreviada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4886449" y="2427658"/>
            <a:ext cx="2324204" cy="1808794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Contratación Directa Por Causa O Naturaleza</a:t>
            </a:r>
            <a:endParaRPr sz="1600" b="0" i="0" u="none" strike="noStrike" cap="none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96" name="Google Shape;196;p18"/>
          <p:cNvSpPr txBox="1"/>
          <p:nvPr/>
        </p:nvSpPr>
        <p:spPr>
          <a:xfrm>
            <a:off x="2230245" y="1475032"/>
            <a:ext cx="798162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 dadas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Autoridades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pertinentes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mediante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instrumentos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según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contratación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.: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632409" y="5042659"/>
            <a:ext cx="305187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Acto Administrativo: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RESOLUCION O DECRETO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4404223" y="4781049"/>
            <a:ext cx="305187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Administrativo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RESOLUCION O DECRETO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8069344" y="2292651"/>
            <a:ext cx="2370129" cy="2079094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800"/>
            </a:pPr>
            <a:r>
              <a:rPr lang="en-US" sz="1800" b="0" i="0" u="none" strike="noStrike" cap="none" dirty="0" err="1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Contratación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 Directa Por Monto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Contratación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 Directa Por  </a:t>
            </a:r>
            <a:r>
              <a:rPr lang="en-US" sz="1800" b="0" i="0" u="none" strike="noStrike" cap="none" dirty="0" err="1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Excepción</a:t>
            </a:r>
            <a:endParaRPr sz="1800" b="0" i="0" u="none" strike="noStrike" cap="none" dirty="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7599815" y="4593810"/>
            <a:ext cx="1687844" cy="1359818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Origen de Pago: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Tesorería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9552803" y="4605071"/>
            <a:ext cx="1818826" cy="1389101"/>
          </a:xfrm>
          <a:prstGeom prst="ellipse">
            <a:avLst/>
          </a:prstGeom>
          <a:gradFill>
            <a:gsLst>
              <a:gs pos="0">
                <a:srgbClr val="2E5980"/>
              </a:gs>
              <a:gs pos="50000">
                <a:srgbClr val="4481B9"/>
              </a:gs>
              <a:gs pos="100000">
                <a:srgbClr val="519BDE"/>
              </a:gs>
            </a:gsLst>
            <a:lin ang="13500000" scaled="0"/>
          </a:gra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Origen de Pago: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Fondo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Pte.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9155915" y="6223833"/>
            <a:ext cx="296017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Administrativo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ORDEN DE COMPRA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6296419" y="6200408"/>
            <a:ext cx="3048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Administrativo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RESOLUCION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18"/>
          <p:cNvCxnSpPr/>
          <p:nvPr/>
        </p:nvCxnSpPr>
        <p:spPr>
          <a:xfrm>
            <a:off x="1370092" y="4150223"/>
            <a:ext cx="283033" cy="850087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6" name="Google Shape;206;p18"/>
          <p:cNvCxnSpPr>
            <a:cxnSpLocks/>
          </p:cNvCxnSpPr>
          <p:nvPr/>
        </p:nvCxnSpPr>
        <p:spPr>
          <a:xfrm flipH="1">
            <a:off x="2482483" y="4123193"/>
            <a:ext cx="337245" cy="919466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7" name="Google Shape;207;p18"/>
          <p:cNvCxnSpPr>
            <a:cxnSpLocks/>
            <a:stCxn id="194" idx="4"/>
          </p:cNvCxnSpPr>
          <p:nvPr/>
        </p:nvCxnSpPr>
        <p:spPr>
          <a:xfrm>
            <a:off x="6048551" y="4236452"/>
            <a:ext cx="0" cy="544597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8" name="Google Shape;208;p18"/>
          <p:cNvCxnSpPr>
            <a:endCxn id="201" idx="0"/>
          </p:cNvCxnSpPr>
          <p:nvPr/>
        </p:nvCxnSpPr>
        <p:spPr>
          <a:xfrm flipH="1">
            <a:off x="8443737" y="4157010"/>
            <a:ext cx="147000" cy="436800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9" name="Google Shape;209;p18"/>
          <p:cNvCxnSpPr>
            <a:cxnSpLocks/>
          </p:cNvCxnSpPr>
          <p:nvPr/>
        </p:nvCxnSpPr>
        <p:spPr>
          <a:xfrm>
            <a:off x="9964084" y="4205847"/>
            <a:ext cx="171682" cy="392281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1" name="Google Shape;211;p18"/>
          <p:cNvCxnSpPr>
            <a:cxnSpLocks/>
          </p:cNvCxnSpPr>
          <p:nvPr/>
        </p:nvCxnSpPr>
        <p:spPr>
          <a:xfrm>
            <a:off x="10653451" y="6017597"/>
            <a:ext cx="136159" cy="288633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2" name="Google Shape;212;p18"/>
          <p:cNvCxnSpPr>
            <a:cxnSpLocks/>
          </p:cNvCxnSpPr>
          <p:nvPr/>
        </p:nvCxnSpPr>
        <p:spPr>
          <a:xfrm flipH="1">
            <a:off x="7877508" y="5953628"/>
            <a:ext cx="191836" cy="299090"/>
          </a:xfrm>
          <a:prstGeom prst="straightConnector1">
            <a:avLst/>
          </a:prstGeom>
          <a:noFill/>
          <a:ln w="9525" cap="flat" cmpd="sng">
            <a:solidFill>
              <a:srgbClr val="5597D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3" name="Google Shape;213;p18"/>
          <p:cNvSpPr/>
          <p:nvPr/>
        </p:nvSpPr>
        <p:spPr>
          <a:xfrm>
            <a:off x="2105186" y="774184"/>
            <a:ext cx="7981627" cy="79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AUTORIZACIONES  DE LOS PROCEDIMIENTOS MEDIANTE INSTRUMENTOS ADMINISTRATIVOS</a:t>
            </a:r>
            <a:endParaRPr sz="2000" b="0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/>
          <p:nvPr/>
        </p:nvSpPr>
        <p:spPr>
          <a:xfrm rot="5400000">
            <a:off x="5928973" y="594974"/>
            <a:ext cx="334054" cy="12192000"/>
          </a:xfrm>
          <a:prstGeom prst="rect">
            <a:avLst/>
          </a:prstGeom>
          <a:solidFill>
            <a:srgbClr val="5000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9"/>
          <p:cNvSpPr/>
          <p:nvPr/>
        </p:nvSpPr>
        <p:spPr>
          <a:xfrm>
            <a:off x="4085112" y="6523947"/>
            <a:ext cx="3728852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https://compraspublicas.sanjuan.gob.ar/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737612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19"/>
          <p:cNvSpPr txBox="1"/>
          <p:nvPr/>
        </p:nvSpPr>
        <p:spPr>
          <a:xfrm rot="-441945">
            <a:off x="1043071" y="1053442"/>
            <a:ext cx="8540078" cy="294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Recorreremos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según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contrataciones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3600" b="1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corresponda</a:t>
            </a:r>
            <a:r>
              <a:rPr lang="en-US" sz="36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 sz="36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65721" y="2645144"/>
            <a:ext cx="6270962" cy="3311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20"/>
          <p:cNvGrpSpPr/>
          <p:nvPr/>
        </p:nvGrpSpPr>
        <p:grpSpPr>
          <a:xfrm>
            <a:off x="7931850" y="1586513"/>
            <a:ext cx="4407490" cy="5271326"/>
            <a:chOff x="5632317" y="1189776"/>
            <a:chExt cx="3305700" cy="3695027"/>
          </a:xfrm>
        </p:grpSpPr>
        <p:sp>
          <p:nvSpPr>
            <p:cNvPr id="230" name="Google Shape;230;p20"/>
            <p:cNvSpPr/>
            <p:nvPr/>
          </p:nvSpPr>
          <p:spPr>
            <a:xfrm>
              <a:off x="5632317" y="1189776"/>
              <a:ext cx="3305700" cy="625247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Gestión de compra</a:t>
              </a: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0"/>
            <p:cNvSpPr txBox="1"/>
            <p:nvPr/>
          </p:nvSpPr>
          <p:spPr>
            <a:xfrm>
              <a:off x="5713150" y="2057003"/>
              <a:ext cx="3028200" cy="282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UOC: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Aplica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Resol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108-OCC-2021.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Solicita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presupuesto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cotización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Indica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modalidad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procedimiento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selección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Adjunta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Pliegos</a:t>
              </a:r>
              <a:r>
                <a:rPr lang="en-US" sz="2000" dirty="0">
                  <a:solidFill>
                    <a:schemeClr val="dk1"/>
                  </a:solidFill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2" name="Google Shape;232;p20"/>
          <p:cNvGrpSpPr/>
          <p:nvPr/>
        </p:nvGrpSpPr>
        <p:grpSpPr>
          <a:xfrm>
            <a:off x="0" y="1586613"/>
            <a:ext cx="4729082" cy="4840870"/>
            <a:chOff x="0" y="1189989"/>
            <a:chExt cx="3546900" cy="3630743"/>
          </a:xfrm>
        </p:grpSpPr>
        <p:sp>
          <p:nvSpPr>
            <p:cNvPr id="233" name="Google Shape;233;p20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Solicitud del gasto/ Nota de Pedido</a:t>
              </a: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0"/>
            <p:cNvSpPr txBox="1"/>
            <p:nvPr/>
          </p:nvSpPr>
          <p:spPr>
            <a:xfrm>
              <a:off x="290595" y="2057132"/>
              <a:ext cx="3085800" cy="276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Realizada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sector que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requiere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bien o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highlight>
                    <a:srgbClr val="FFFFFF"/>
                  </a:highlight>
                  <a:latin typeface="Arial"/>
                  <a:ea typeface="Arial"/>
                  <a:cs typeface="Arial"/>
                  <a:sym typeface="Arial"/>
                </a:rPr>
                <a:t>t.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4 del D.R. Nº 0004-2020-A):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Indentificación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del bs./ss.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Fundamento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circunstancias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motivos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Cantidad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Unidad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medida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Inicio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duración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5" name="Google Shape;235;p20"/>
          <p:cNvGrpSpPr/>
          <p:nvPr/>
        </p:nvGrpSpPr>
        <p:grpSpPr>
          <a:xfrm>
            <a:off x="4015932" y="1586613"/>
            <a:ext cx="4407490" cy="4643800"/>
            <a:chOff x="2944204" y="1189775"/>
            <a:chExt cx="3305700" cy="3482937"/>
          </a:xfrm>
        </p:grpSpPr>
        <p:sp>
          <p:nvSpPr>
            <p:cNvPr id="236" name="Google Shape;236;p20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Visto Bueno en la Solicitud del gasto</a:t>
              </a: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0"/>
            <p:cNvSpPr txBox="1"/>
            <p:nvPr/>
          </p:nvSpPr>
          <p:spPr>
            <a:xfrm>
              <a:off x="3290294" y="2057012"/>
              <a:ext cx="2470255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Autoridad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Competente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autoriza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(VºBº), para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inicio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al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proceso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compra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8" name="Google Shape;238;p20"/>
          <p:cNvSpPr txBox="1"/>
          <p:nvPr/>
        </p:nvSpPr>
        <p:spPr>
          <a:xfrm>
            <a:off x="1292164" y="752804"/>
            <a:ext cx="10098321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Licitación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Compulsa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Abreviada</a:t>
            </a: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737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21"/>
          <p:cNvGrpSpPr/>
          <p:nvPr/>
        </p:nvGrpSpPr>
        <p:grpSpPr>
          <a:xfrm>
            <a:off x="4235373" y="1588127"/>
            <a:ext cx="4407490" cy="4533525"/>
            <a:chOff x="3042100" y="2115981"/>
            <a:chExt cx="3305700" cy="3400228"/>
          </a:xfrm>
        </p:grpSpPr>
        <p:sp>
          <p:nvSpPr>
            <p:cNvPr id="247" name="Google Shape;247;p21"/>
            <p:cNvSpPr/>
            <p:nvPr/>
          </p:nvSpPr>
          <p:spPr>
            <a:xfrm>
              <a:off x="3042100" y="2115981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Intervención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 la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imputación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preventiva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1"/>
            <p:cNvSpPr txBox="1"/>
            <p:nvPr/>
          </p:nvSpPr>
          <p:spPr>
            <a:xfrm>
              <a:off x="3347390" y="2900509"/>
              <a:ext cx="269512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Serv. Adm.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Fciero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(SAF)</a:t>
              </a: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Interviene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el</a:t>
              </a:r>
              <a:r>
                <a:rPr lang="en-US" sz="2000" dirty="0">
                  <a:solidFill>
                    <a:schemeClr val="dk1"/>
                  </a:solidFill>
                </a:rPr>
                <a:t> </a:t>
              </a:r>
              <a:r>
                <a:rPr lang="en-US" sz="2000" dirty="0" err="1">
                  <a:solidFill>
                    <a:schemeClr val="dk1"/>
                  </a:solidFill>
                </a:rPr>
                <a:t>informe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crédito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presupuestario</a:t>
              </a:r>
              <a:r>
                <a:rPr lang="en-US" sz="2000">
                  <a:solidFill>
                    <a:schemeClr val="dk1"/>
                  </a:solidFill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9" name="Google Shape;249;p21"/>
          <p:cNvGrpSpPr/>
          <p:nvPr/>
        </p:nvGrpSpPr>
        <p:grpSpPr>
          <a:xfrm>
            <a:off x="0" y="1586613"/>
            <a:ext cx="4729082" cy="4643665"/>
            <a:chOff x="0" y="1189989"/>
            <a:chExt cx="3546900" cy="3482836"/>
          </a:xfrm>
        </p:grpSpPr>
        <p:sp>
          <p:nvSpPr>
            <p:cNvPr id="250" name="Google Shape;250;p21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Informe de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credito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estimativo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del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gasto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1"/>
            <p:cNvSpPr txBox="1"/>
            <p:nvPr/>
          </p:nvSpPr>
          <p:spPr>
            <a:xfrm>
              <a:off x="293922" y="2057125"/>
              <a:ext cx="259764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19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Contable</a:t>
              </a: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Informa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gasto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crédito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presupuestario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Avala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procedimiento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selección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pliegos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1"/>
          <p:cNvGrpSpPr/>
          <p:nvPr/>
        </p:nvGrpSpPr>
        <p:grpSpPr>
          <a:xfrm>
            <a:off x="7740814" y="1586613"/>
            <a:ext cx="4407490" cy="4999268"/>
            <a:chOff x="5737947" y="1189885"/>
            <a:chExt cx="3305700" cy="3293760"/>
          </a:xfrm>
        </p:grpSpPr>
        <p:sp>
          <p:nvSpPr>
            <p:cNvPr id="253" name="Google Shape;253;p21"/>
            <p:cNvSpPr/>
            <p:nvPr/>
          </p:nvSpPr>
          <p:spPr>
            <a:xfrm>
              <a:off x="5737947" y="1189885"/>
              <a:ext cx="3305700" cy="5876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Dictamen Legal</a:t>
              </a:r>
              <a:endParaRPr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1"/>
            <p:cNvSpPr txBox="1"/>
            <p:nvPr/>
          </p:nvSpPr>
          <p:spPr>
            <a:xfrm>
              <a:off x="6260247" y="1803445"/>
              <a:ext cx="2783400" cy="268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Nota: 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Antes de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enviar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Serv.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Jurídicos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se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podrá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optar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trámite</a:t>
              </a:r>
              <a:r>
                <a:rPr lang="en-US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reducido</a:t>
              </a:r>
              <a:r>
                <a:rPr lang="en-US" sz="1600" dirty="0">
                  <a:solidFill>
                    <a:schemeClr val="dk1"/>
                  </a:solidFill>
                </a:rPr>
                <a:t>(</a:t>
              </a:r>
              <a:r>
                <a:rPr lang="en-US" sz="1600" dirty="0" err="1">
                  <a:solidFill>
                    <a:schemeClr val="dk1"/>
                  </a:solidFill>
                </a:rPr>
                <a:t>despacho</a:t>
              </a:r>
              <a:r>
                <a:rPr lang="en-US" sz="1600" dirty="0">
                  <a:solidFill>
                    <a:schemeClr val="dk1"/>
                  </a:solidFill>
                </a:rPr>
                <a:t> </a:t>
              </a:r>
              <a:r>
                <a:rPr lang="en-US" sz="1600" dirty="0" err="1">
                  <a:solidFill>
                    <a:schemeClr val="dk1"/>
                  </a:solidFill>
                </a:rPr>
                <a:t>Elabora</a:t>
              </a:r>
              <a:r>
                <a:rPr lang="en-US" sz="1600" dirty="0">
                  <a:solidFill>
                    <a:schemeClr val="dk1"/>
                  </a:solidFill>
                </a:rPr>
                <a:t> </a:t>
              </a:r>
              <a:r>
                <a:rPr lang="en-US" sz="1600" dirty="0" err="1">
                  <a:solidFill>
                    <a:schemeClr val="dk1"/>
                  </a:solidFill>
                </a:rPr>
                <a:t>Acto</a:t>
              </a:r>
              <a:r>
                <a:rPr lang="en-US" sz="1600" dirty="0">
                  <a:solidFill>
                    <a:schemeClr val="dk1"/>
                  </a:solidFill>
                </a:rPr>
                <a:t>. Ad. De </a:t>
              </a:r>
              <a:r>
                <a:rPr lang="en-US" sz="1600" dirty="0" err="1">
                  <a:solidFill>
                    <a:schemeClr val="dk1"/>
                  </a:solidFill>
                </a:rPr>
                <a:t>Autoriz</a:t>
              </a:r>
              <a:r>
                <a:rPr lang="en-US" sz="1600" dirty="0">
                  <a:solidFill>
                    <a:schemeClr val="dk1"/>
                  </a:solidFill>
                </a:rPr>
                <a:t>. del </a:t>
              </a:r>
              <a:r>
                <a:rPr lang="en-US" sz="1600" dirty="0" err="1">
                  <a:solidFill>
                    <a:schemeClr val="dk1"/>
                  </a:solidFill>
                </a:rPr>
                <a:t>llamado</a:t>
              </a:r>
              <a:r>
                <a:rPr lang="en-US" sz="1600" dirty="0">
                  <a:solidFill>
                    <a:schemeClr val="dk1"/>
                  </a:solidFill>
                </a:rPr>
                <a:t>)</a:t>
              </a: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Servicio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Jurídico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● 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Dictamina</a:t>
              </a:r>
              <a:r>
                <a:rPr lang="en-US" sz="12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sobre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marco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legal de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con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correspondiente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revisión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Pliegos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del Proyecto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Auto. </a:t>
              </a:r>
              <a:r>
                <a:rPr lang="en-US" sz="2000" dirty="0">
                  <a:solidFill>
                    <a:schemeClr val="dk1"/>
                  </a:solidFill>
                </a:rPr>
                <a:t>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</a:t>
              </a:r>
              <a:r>
                <a:rPr lang="en-US" sz="2000" dirty="0" err="1">
                  <a:solidFill>
                    <a:schemeClr val="dk1"/>
                  </a:solidFill>
                </a:rPr>
                <a:t>l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lamado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21"/>
          <p:cNvSpPr txBox="1"/>
          <p:nvPr/>
        </p:nvSpPr>
        <p:spPr>
          <a:xfrm>
            <a:off x="1469756" y="753083"/>
            <a:ext cx="9252488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 de Licitación Pública y Compulsa Abreviada</a:t>
            </a:r>
            <a:endParaRPr sz="2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3932"/>
            <a:ext cx="12192000" cy="737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2"/>
          <p:cNvGrpSpPr/>
          <p:nvPr/>
        </p:nvGrpSpPr>
        <p:grpSpPr>
          <a:xfrm>
            <a:off x="7509569" y="1586327"/>
            <a:ext cx="4407490" cy="4643951"/>
            <a:chOff x="5632317" y="1189775"/>
            <a:chExt cx="3305700" cy="3483050"/>
          </a:xfrm>
        </p:grpSpPr>
        <p:sp>
          <p:nvSpPr>
            <p:cNvPr id="264" name="Google Shape;264;p22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Publicación</a:t>
              </a: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2"/>
            <p:cNvSpPr txBox="1"/>
            <p:nvPr/>
          </p:nvSpPr>
          <p:spPr>
            <a:xfrm>
              <a:off x="6167063" y="2057125"/>
              <a:ext cx="2659493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dirty="0">
                  <a:solidFill>
                    <a:schemeClr val="dk1"/>
                  </a:solidFill>
                </a:rPr>
                <a:t>UOC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Emite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orden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publicación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invitación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cotizar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caso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Publicaciones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deben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hacerse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días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hábiles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Boletín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Oficial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Portal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Compras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Publicas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s/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corresponda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22"/>
          <p:cNvGrpSpPr/>
          <p:nvPr/>
        </p:nvGrpSpPr>
        <p:grpSpPr>
          <a:xfrm>
            <a:off x="0" y="1586613"/>
            <a:ext cx="4729082" cy="5453254"/>
            <a:chOff x="0" y="1189989"/>
            <a:chExt cx="3546900" cy="4090043"/>
          </a:xfrm>
        </p:grpSpPr>
        <p:sp>
          <p:nvSpPr>
            <p:cNvPr id="267" name="Google Shape;267;p22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Confección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protocolización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del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Acto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1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Administrativo</a:t>
              </a:r>
              <a:r>
                <a:rPr lang="en-US" sz="19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2"/>
            <p:cNvSpPr txBox="1"/>
            <p:nvPr/>
          </p:nvSpPr>
          <p:spPr>
            <a:xfrm>
              <a:off x="169223" y="2057132"/>
              <a:ext cx="2987100" cy="322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Autorización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Autoridad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Competente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(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suscripcion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 ( art.12 de 2000-A)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aprobación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Pliegos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particulares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Esp.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Tecnicas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22"/>
          <p:cNvGrpSpPr/>
          <p:nvPr/>
        </p:nvGrpSpPr>
        <p:grpSpPr>
          <a:xfrm>
            <a:off x="4015932" y="1586477"/>
            <a:ext cx="4308671" cy="4643951"/>
            <a:chOff x="2944204" y="1189775"/>
            <a:chExt cx="3305700" cy="3483050"/>
          </a:xfrm>
        </p:grpSpPr>
        <p:sp>
          <p:nvSpPr>
            <p:cNvPr id="270" name="Google Shape;270;p22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Asignación de Fecha hora y lugar para la apertura</a:t>
              </a:r>
              <a:endParaRPr sz="1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2"/>
            <p:cNvSpPr txBox="1"/>
            <p:nvPr/>
          </p:nvSpPr>
          <p:spPr>
            <a:xfrm>
              <a:off x="3115723" y="2057125"/>
              <a:ext cx="2712702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Licitaciones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Públicas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UOC de MHF/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Escribanía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Mayor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Gobierno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Compulsas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Abreviadas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Cada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organismo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Contratante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2" name="Google Shape;272;p22"/>
          <p:cNvSpPr txBox="1"/>
          <p:nvPr/>
        </p:nvSpPr>
        <p:spPr>
          <a:xfrm>
            <a:off x="1206284" y="915463"/>
            <a:ext cx="9779431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 de Licitación Pública y Compulsa Abreviada</a:t>
            </a:r>
            <a:endParaRPr sz="2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4" name="Google Shape;27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5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23"/>
          <p:cNvGrpSpPr/>
          <p:nvPr/>
        </p:nvGrpSpPr>
        <p:grpSpPr>
          <a:xfrm>
            <a:off x="7509569" y="1586327"/>
            <a:ext cx="4682570" cy="4828522"/>
            <a:chOff x="5632317" y="1189775"/>
            <a:chExt cx="3512015" cy="3621482"/>
          </a:xfrm>
        </p:grpSpPr>
        <p:sp>
          <p:nvSpPr>
            <p:cNvPr id="281" name="Google Shape;281;p23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Acto de Apertura de</a:t>
              </a:r>
              <a:endPara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las propuestas</a:t>
              </a: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23"/>
            <p:cNvSpPr txBox="1"/>
            <p:nvPr/>
          </p:nvSpPr>
          <p:spPr>
            <a:xfrm>
              <a:off x="6485132" y="1761157"/>
              <a:ext cx="2659200" cy="305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Licitaciones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Públicas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Compulsas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abreviadas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dia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hora y 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lugar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fijado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Confeccionar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Acta de Apertura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indicando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detalle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propuestas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admisibles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y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rechazadas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con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firmas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autoridades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mesa.</a:t>
              </a: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31800" marR="0" lvl="0" indent="-17780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3" name="Google Shape;283;p23"/>
          <p:cNvGrpSpPr/>
          <p:nvPr/>
        </p:nvGrpSpPr>
        <p:grpSpPr>
          <a:xfrm>
            <a:off x="0" y="1586628"/>
            <a:ext cx="4246703" cy="5121670"/>
            <a:chOff x="0" y="1189989"/>
            <a:chExt cx="3546900" cy="3841348"/>
          </a:xfrm>
        </p:grpSpPr>
        <p:sp>
          <p:nvSpPr>
            <p:cNvPr id="284" name="Google Shape;284;p23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Comunicación  a la Mesa de</a:t>
              </a:r>
              <a:endPara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Apertura</a:t>
              </a:r>
              <a:endPara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3"/>
            <p:cNvSpPr txBox="1"/>
            <p:nvPr/>
          </p:nvSpPr>
          <p:spPr>
            <a:xfrm>
              <a:off x="0" y="1954537"/>
              <a:ext cx="3419100" cy="307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 C.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Abreviada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19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Convoca</a:t>
              </a: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19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</a:t>
              </a: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integrantes</a:t>
              </a:r>
              <a:r>
                <a:rPr lang="en-US" sz="19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Mesa de Apertura</a:t>
              </a:r>
              <a:endParaRPr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Licitaciones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Públicas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nvita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18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integrantes</a:t>
              </a:r>
              <a:r>
                <a:rPr lang="en-US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la Mesa de Apertura y;</a:t>
              </a:r>
              <a:endParaRPr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Comunicación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 </a:t>
              </a: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Delegados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Fiscales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como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veedor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Circular </a:t>
              </a:r>
              <a:r>
                <a:rPr lang="en-US" sz="1800" b="1" i="1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Nro</a:t>
              </a:r>
              <a:r>
                <a:rPr lang="en-US" sz="1800" b="1" i="1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827-CGP-2023</a:t>
              </a: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6" name="Google Shape;286;p23"/>
          <p:cNvGrpSpPr/>
          <p:nvPr/>
        </p:nvGrpSpPr>
        <p:grpSpPr>
          <a:xfrm>
            <a:off x="3745760" y="1586327"/>
            <a:ext cx="4495472" cy="5122074"/>
            <a:chOff x="2944204" y="1189775"/>
            <a:chExt cx="3305701" cy="3344630"/>
          </a:xfrm>
        </p:grpSpPr>
        <p:sp>
          <p:nvSpPr>
            <p:cNvPr id="287" name="Google Shape;287;p23"/>
            <p:cNvSpPr/>
            <p:nvPr/>
          </p:nvSpPr>
          <p:spPr>
            <a:xfrm>
              <a:off x="2944204" y="1189775"/>
              <a:ext cx="3305700" cy="582536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Constitución de la mesa de apertura</a:t>
              </a: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3"/>
            <p:cNvSpPr txBox="1"/>
            <p:nvPr/>
          </p:nvSpPr>
          <p:spPr>
            <a:xfrm>
              <a:off x="2974505" y="1772305"/>
              <a:ext cx="3275400" cy="276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Compulsas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Abreviadas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Autoridad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Competente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(art.12 de  Ley 2000-A) o a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quien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delegue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Máxima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Autoridad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 Jefe de UOC.</a:t>
              </a:r>
              <a:endParaRPr lang="en-US" sz="2000" dirty="0"/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Jefe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Dto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Contable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/Contador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Repartición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Licitaciones</a:t>
              </a: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Públicas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(idem C.A.) y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siguientes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●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Escribano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Mayor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Gobierno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Escribano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Repartición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23"/>
          <p:cNvSpPr txBox="1"/>
          <p:nvPr/>
        </p:nvSpPr>
        <p:spPr>
          <a:xfrm>
            <a:off x="980303" y="763739"/>
            <a:ext cx="9820894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Procedimiento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Licitación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Compulsa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Abreviada</a:t>
            </a: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1" name="Google Shape;29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4934"/>
            <a:ext cx="12192000" cy="65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1069</Words>
  <Application>Microsoft Office PowerPoint</Application>
  <PresentationFormat>Panorámica</PresentationFormat>
  <Paragraphs>170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Aharoni</vt:lpstr>
      <vt:lpstr>Arial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modified xsi:type="dcterms:W3CDTF">2023-03-22T18:11:48Z</dcterms:modified>
</cp:coreProperties>
</file>