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797675" cy="9926638"/>
  <p:embeddedFontLst>
    <p:embeddedFont>
      <p:font typeface="Amiri" panose="020B0604020202020204" charset="-78"/>
      <p:regular r:id="rId22"/>
      <p:bold r:id="rId23"/>
      <p:italic r:id="rId24"/>
      <p:boldItalic r:id="rId25"/>
    </p:embeddedFont>
    <p:embeddedFont>
      <p:font typeface="Franklin Gothic" panose="020B0604020202020204" charset="0"/>
      <p:bold r:id="rId26"/>
    </p:embeddedFont>
    <p:embeddedFont>
      <p:font typeface="Algerian" panose="04020705040A02060702" pitchFamily="82" charset="0"/>
      <p:regular r:id="rId27"/>
    </p:embeddedFont>
    <p:embeddedFont>
      <p:font typeface="Arial Black" panose="020B0A0402010202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Bell MT" panose="02020503060305020303" pitchFamily="18" charset="0"/>
      <p:regular r:id="rId34"/>
      <p:bold r:id="rId35"/>
      <p:italic r:id="rId36"/>
      <p:boldItalic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1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1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p1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1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1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1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1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1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1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1" name="Google Shape;4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3" name="Google Shape;203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bg>
      <p:bgPr>
        <a:solidFill>
          <a:srgbClr val="F2F2F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>
            <a:spLocks noGrp="1"/>
          </p:cNvSpPr>
          <p:nvPr>
            <p:ph type="title"/>
          </p:nvPr>
        </p:nvSpPr>
        <p:spPr>
          <a:xfrm>
            <a:off x="838200" y="323085"/>
            <a:ext cx="10515600" cy="580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393701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4"/>
          <p:cNvSpPr/>
          <p:nvPr/>
        </p:nvSpPr>
        <p:spPr>
          <a:xfrm>
            <a:off x="770733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4"/>
          <p:cNvSpPr/>
          <p:nvPr/>
        </p:nvSpPr>
        <p:spPr>
          <a:xfrm rot="10800000">
            <a:off x="2597711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/>
          <p:nvPr/>
        </p:nvSpPr>
        <p:spPr>
          <a:xfrm rot="10800000">
            <a:off x="2971800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479877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4"/>
          <p:cNvSpPr/>
          <p:nvPr/>
        </p:nvSpPr>
        <p:spPr>
          <a:xfrm>
            <a:off x="5175809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4"/>
          <p:cNvSpPr/>
          <p:nvPr/>
        </p:nvSpPr>
        <p:spPr>
          <a:xfrm rot="10800000">
            <a:off x="700278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 rot="10800000">
            <a:off x="7376876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9203853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9580885" y="2921000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/>
          <p:nvPr/>
        </p:nvSpPr>
        <p:spPr>
          <a:xfrm rot="10800000">
            <a:off x="11407863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 rot="10800000">
            <a:off x="11781952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 rot="10800000">
            <a:off x="-1807367" y="2555644"/>
            <a:ext cx="2578099" cy="2713542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/>
          <p:nvPr/>
        </p:nvSpPr>
        <p:spPr>
          <a:xfrm rot="10800000">
            <a:off x="-1433278" y="2998926"/>
            <a:ext cx="1826978" cy="1826978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/>
          <p:nvPr/>
        </p:nvSpPr>
        <p:spPr>
          <a:xfrm rot="10800000">
            <a:off x="892234" y="3042502"/>
            <a:ext cx="1583974" cy="15839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/>
          <p:nvPr/>
        </p:nvSpPr>
        <p:spPr>
          <a:xfrm rot="10800000">
            <a:off x="1008282" y="316400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4"/>
          <p:cNvSpPr/>
          <p:nvPr/>
        </p:nvSpPr>
        <p:spPr>
          <a:xfrm rot="10800000">
            <a:off x="3093301" y="3120428"/>
            <a:ext cx="1583974" cy="15839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4"/>
          <p:cNvSpPr/>
          <p:nvPr/>
        </p:nvSpPr>
        <p:spPr>
          <a:xfrm rot="10800000">
            <a:off x="5304013" y="3037767"/>
            <a:ext cx="1583974" cy="158397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4"/>
          <p:cNvSpPr/>
          <p:nvPr/>
        </p:nvSpPr>
        <p:spPr>
          <a:xfrm rot="10800000">
            <a:off x="7505078" y="3120428"/>
            <a:ext cx="1583974" cy="15839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 rot="10800000">
            <a:off x="9695686" y="3037767"/>
            <a:ext cx="1583974" cy="15839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 rot="10800000">
            <a:off x="3219534" y="3246662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 rot="10800000">
            <a:off x="5423546" y="3164000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 rot="10800000">
            <a:off x="7631122" y="3246661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 rot="10800000">
            <a:off x="9819403" y="3163999"/>
            <a:ext cx="1331505" cy="1331505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1623709" y="4583449"/>
            <a:ext cx="121024" cy="572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3824774" y="2548369"/>
            <a:ext cx="121024" cy="5720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6035487" y="4621738"/>
            <a:ext cx="121024" cy="5720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8229853" y="2555644"/>
            <a:ext cx="121024" cy="572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10427162" y="4621738"/>
            <a:ext cx="121024" cy="572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3186063" y="33829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7200"/>
              <a:buNone/>
              <a:defRPr sz="7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body" idx="2"/>
          </p:nvPr>
        </p:nvSpPr>
        <p:spPr>
          <a:xfrm>
            <a:off x="5407582" y="330411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7200" b="1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body" idx="3"/>
          </p:nvPr>
        </p:nvSpPr>
        <p:spPr>
          <a:xfrm>
            <a:off x="1012553" y="3302231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7200"/>
              <a:buNone/>
              <a:defRPr sz="7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body" idx="4"/>
          </p:nvPr>
        </p:nvSpPr>
        <p:spPr>
          <a:xfrm>
            <a:off x="7610121" y="3430353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7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body" idx="5"/>
          </p:nvPr>
        </p:nvSpPr>
        <p:spPr>
          <a:xfrm>
            <a:off x="9814130" y="3297135"/>
            <a:ext cx="1360488" cy="131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/>
          <p:nvPr/>
        </p:nvSpPr>
        <p:spPr>
          <a:xfrm rot="10800000">
            <a:off x="1526274" y="5120291"/>
            <a:ext cx="312952" cy="3129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4"/>
          <p:cNvSpPr/>
          <p:nvPr/>
        </p:nvSpPr>
        <p:spPr>
          <a:xfrm rot="10800000">
            <a:off x="3728810" y="2381306"/>
            <a:ext cx="312952" cy="3129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4"/>
          <p:cNvSpPr/>
          <p:nvPr/>
        </p:nvSpPr>
        <p:spPr>
          <a:xfrm rot="10800000">
            <a:off x="5931350" y="5112710"/>
            <a:ext cx="312952" cy="3129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4"/>
          <p:cNvSpPr/>
          <p:nvPr/>
        </p:nvSpPr>
        <p:spPr>
          <a:xfrm rot="10800000">
            <a:off x="8133886" y="2374356"/>
            <a:ext cx="312952" cy="3129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4"/>
          <p:cNvSpPr/>
          <p:nvPr/>
        </p:nvSpPr>
        <p:spPr>
          <a:xfrm rot="10800000">
            <a:off x="10328679" y="5112710"/>
            <a:ext cx="312952" cy="3129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6"/>
          </p:nvPr>
        </p:nvSpPr>
        <p:spPr>
          <a:xfrm>
            <a:off x="323865" y="5443524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7"/>
          </p:nvPr>
        </p:nvSpPr>
        <p:spPr>
          <a:xfrm>
            <a:off x="2603674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body" idx="8"/>
          </p:nvPr>
        </p:nvSpPr>
        <p:spPr>
          <a:xfrm>
            <a:off x="6940193" y="1158262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body" idx="9"/>
          </p:nvPr>
        </p:nvSpPr>
        <p:spPr>
          <a:xfrm>
            <a:off x="4676538" y="5440825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3"/>
          </p:nvPr>
        </p:nvSpPr>
        <p:spPr>
          <a:xfrm>
            <a:off x="9029211" y="5425937"/>
            <a:ext cx="2700338" cy="119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/>
          <p:nvPr/>
        </p:nvSpPr>
        <p:spPr>
          <a:xfrm flipH="1">
            <a:off x="159397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 flipH="1">
            <a:off x="5996702" y="5185996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 flipH="1">
            <a:off x="10395454" y="5182452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/>
          <p:nvPr/>
        </p:nvSpPr>
        <p:spPr>
          <a:xfrm flipH="1">
            <a:off x="3795674" y="2447011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4"/>
          <p:cNvSpPr/>
          <p:nvPr/>
        </p:nvSpPr>
        <p:spPr>
          <a:xfrm flipH="1">
            <a:off x="8199591" y="2439404"/>
            <a:ext cx="181542" cy="181542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/>
        </p:nvSpPr>
        <p:spPr>
          <a:xfrm>
            <a:off x="2405590" y="1206995"/>
            <a:ext cx="9302060" cy="120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RÉGIMEN DE COMPRAS Y CONTRATACIONES DE BIENES Y SERVICIOS GOBIERNO DE SAN JUAN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5"/>
          <p:cNvSpPr/>
          <p:nvPr/>
        </p:nvSpPr>
        <p:spPr>
          <a:xfrm rot="5400000">
            <a:off x="5181600" y="-152400"/>
            <a:ext cx="1828800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731" y="580734"/>
            <a:ext cx="1646835" cy="1832681"/>
          </a:xfrm>
          <a:prstGeom prst="ellipse">
            <a:avLst/>
          </a:prstGeom>
          <a:noFill/>
          <a:ln w="63500" cap="rnd" cmpd="sng">
            <a:solidFill>
              <a:srgbClr val="A20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0000"/>
              </a:srgbClr>
            </a:outerShdw>
          </a:effectLst>
        </p:spPr>
      </p:pic>
      <p:sp>
        <p:nvSpPr>
          <p:cNvPr id="144" name="Google Shape;144;p15"/>
          <p:cNvSpPr/>
          <p:nvPr/>
        </p:nvSpPr>
        <p:spPr>
          <a:xfrm>
            <a:off x="411750" y="4962623"/>
            <a:ext cx="112959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MÓDULO II: PROCEDIMIENTO DE COMPRAS Y CONTRATACIONES</a:t>
            </a:r>
            <a:endParaRPr sz="2200" b="0" i="0" u="none" strike="noStrike" cap="none">
              <a:solidFill>
                <a:srgbClr val="5381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664429" y="5532066"/>
            <a:ext cx="11295900" cy="1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rgbClr val="53813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ETAPAS SEGÚN EL PROCEDIMIENTO DE SELECCIÓN: CONTRATACIONES DIRECTAS</a:t>
            </a:r>
            <a:endParaRPr sz="2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1077" y="1023257"/>
            <a:ext cx="6503437" cy="1872343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4"/>
          <p:cNvSpPr/>
          <p:nvPr/>
        </p:nvSpPr>
        <p:spPr>
          <a:xfrm>
            <a:off x="4508065" y="6550222"/>
            <a:ext cx="317586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https://compraspublicas.sanjuan.gob.ar/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85341">
            <a:off x="7442845" y="3542963"/>
            <a:ext cx="1467748" cy="112448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4"/>
          <p:cNvSpPr txBox="1"/>
          <p:nvPr/>
        </p:nvSpPr>
        <p:spPr>
          <a:xfrm>
            <a:off x="4275438" y="2831260"/>
            <a:ext cx="395396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Continuamos Con Contratación Directa por Monto (compromiso)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 Orden de compra……..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56443" y="5037710"/>
            <a:ext cx="1395978" cy="141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 txBox="1"/>
          <p:nvPr/>
        </p:nvSpPr>
        <p:spPr>
          <a:xfrm>
            <a:off x="873776" y="2678203"/>
            <a:ext cx="2981526" cy="381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5"/>
          <p:cNvSpPr txBox="1"/>
          <p:nvPr/>
        </p:nvSpPr>
        <p:spPr>
          <a:xfrm>
            <a:off x="57209" y="350644"/>
            <a:ext cx="12192002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Contratación Directa por Monto (Pago Tesorería) “Compromiso”.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 txBox="1"/>
          <p:nvPr/>
        </p:nvSpPr>
        <p:spPr>
          <a:xfrm>
            <a:off x="877011" y="2666691"/>
            <a:ext cx="2981526" cy="381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4021883" y="1819682"/>
            <a:ext cx="4262655" cy="953995"/>
          </a:xfrm>
          <a:prstGeom prst="chevron">
            <a:avLst>
              <a:gd name="adj" fmla="val 50000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Visto Bueno en la Solicitud del gasto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" name="Google Shape;289;p25"/>
          <p:cNvGrpSpPr/>
          <p:nvPr/>
        </p:nvGrpSpPr>
        <p:grpSpPr>
          <a:xfrm>
            <a:off x="7800084" y="1816906"/>
            <a:ext cx="4407490" cy="4785373"/>
            <a:chOff x="5792033" y="1189777"/>
            <a:chExt cx="3305700" cy="3483048"/>
          </a:xfrm>
        </p:grpSpPr>
        <p:sp>
          <p:nvSpPr>
            <p:cNvPr id="290" name="Google Shape;290;p25"/>
            <p:cNvSpPr/>
            <p:nvPr/>
          </p:nvSpPr>
          <p:spPr>
            <a:xfrm>
              <a:off x="5792033" y="1189777"/>
              <a:ext cx="3305700" cy="694369"/>
            </a:xfrm>
            <a:prstGeom prst="chevron">
              <a:avLst>
                <a:gd name="adj" fmla="val 50000"/>
              </a:avLst>
            </a:prstGeom>
            <a:solidFill>
              <a:srgbClr val="7EC5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Precio de Referencia Gestión de Compras </a:t>
              </a:r>
              <a:endPara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5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31800" marR="0" lvl="0" indent="-1778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25"/>
          <p:cNvGrpSpPr/>
          <p:nvPr/>
        </p:nvGrpSpPr>
        <p:grpSpPr>
          <a:xfrm>
            <a:off x="11720" y="1816904"/>
            <a:ext cx="4679235" cy="4986460"/>
            <a:chOff x="-1" y="1175973"/>
            <a:chExt cx="3509514" cy="3423542"/>
          </a:xfrm>
        </p:grpSpPr>
        <p:sp>
          <p:nvSpPr>
            <p:cNvPr id="293" name="Google Shape;293;p25"/>
            <p:cNvSpPr/>
            <p:nvPr/>
          </p:nvSpPr>
          <p:spPr>
            <a:xfrm>
              <a:off x="-1" y="1175973"/>
              <a:ext cx="3509514" cy="654983"/>
            </a:xfrm>
            <a:prstGeom prst="homePlate">
              <a:avLst>
                <a:gd name="adj" fmla="val 50000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Solicitud del gasto</a:t>
              </a: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5"/>
            <p:cNvSpPr txBox="1"/>
            <p:nvPr/>
          </p:nvSpPr>
          <p:spPr>
            <a:xfrm>
              <a:off x="106490" y="1857260"/>
              <a:ext cx="3244100" cy="2742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Realizada por el sector que requiere el bien o servicio (ar</a:t>
              </a:r>
              <a:r>
                <a:rPr lang="en-US" sz="2000" b="0" i="0" u="none" strike="noStrike" cap="none">
                  <a:solidFill>
                    <a:schemeClr val="dk1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t.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 del D.R. Nº 0004-2020):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Indentificación del bs./ss.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Fundamento de las circunstancias y motivos.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Cantidad, unidad de medida.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Inicio y duración de la prestación.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5" name="Google Shape;295;p25"/>
          <p:cNvSpPr/>
          <p:nvPr/>
        </p:nvSpPr>
        <p:spPr>
          <a:xfrm>
            <a:off x="5015384" y="2809213"/>
            <a:ext cx="2801535" cy="147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Autoridad Competente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autoriza (VºBº), para dar inicio al proceso de compra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5"/>
          <p:cNvSpPr/>
          <p:nvPr/>
        </p:nvSpPr>
        <p:spPr>
          <a:xfrm>
            <a:off x="8259122" y="2841192"/>
            <a:ext cx="3611602" cy="395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UOC: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Consulta precios informados por organimos nacionales o provincial competentes. En caso de no existir solicita presupuesto a proveedor del rubro (valor de Mercado) Resolución Nº108-OCC-2021.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I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nicia la gestión.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750" y="5352564"/>
            <a:ext cx="1395978" cy="141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"/>
          <p:cNvSpPr txBox="1"/>
          <p:nvPr/>
        </p:nvSpPr>
        <p:spPr>
          <a:xfrm>
            <a:off x="116990" y="240644"/>
            <a:ext cx="11887202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Contratacion Directa por Monto (Tesorerías) “Compromiso”.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6"/>
          <p:cNvSpPr/>
          <p:nvPr/>
        </p:nvSpPr>
        <p:spPr>
          <a:xfrm>
            <a:off x="4126082" y="1817826"/>
            <a:ext cx="4262655" cy="953995"/>
          </a:xfrm>
          <a:prstGeom prst="chevron">
            <a:avLst>
              <a:gd name="adj" fmla="val 50000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Aprobación de Servicios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Administrativo financiero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5" name="Google Shape;305;p26"/>
          <p:cNvGrpSpPr/>
          <p:nvPr/>
        </p:nvGrpSpPr>
        <p:grpSpPr>
          <a:xfrm>
            <a:off x="7838344" y="1817826"/>
            <a:ext cx="4407490" cy="4643949"/>
            <a:chOff x="5769097" y="1189776"/>
            <a:chExt cx="3305700" cy="3483049"/>
          </a:xfrm>
        </p:grpSpPr>
        <p:sp>
          <p:nvSpPr>
            <p:cNvPr id="306" name="Google Shape;306;p26"/>
            <p:cNvSpPr/>
            <p:nvPr/>
          </p:nvSpPr>
          <p:spPr>
            <a:xfrm>
              <a:off x="5769097" y="1189776"/>
              <a:ext cx="3305700" cy="706608"/>
            </a:xfrm>
            <a:prstGeom prst="chevron">
              <a:avLst>
                <a:gd name="adj" fmla="val 50000"/>
              </a:avLst>
            </a:prstGeom>
            <a:solidFill>
              <a:srgbClr val="7EC5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6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31800" marR="0" lvl="0" indent="-1778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26"/>
          <p:cNvGrpSpPr/>
          <p:nvPr/>
        </p:nvGrpSpPr>
        <p:grpSpPr>
          <a:xfrm>
            <a:off x="-2" y="1817826"/>
            <a:ext cx="4679235" cy="4419637"/>
            <a:chOff x="-1" y="1175972"/>
            <a:chExt cx="3509514" cy="3034380"/>
          </a:xfrm>
        </p:grpSpPr>
        <p:sp>
          <p:nvSpPr>
            <p:cNvPr id="309" name="Google Shape;309;p26"/>
            <p:cNvSpPr/>
            <p:nvPr/>
          </p:nvSpPr>
          <p:spPr>
            <a:xfrm>
              <a:off x="-1" y="1175972"/>
              <a:ext cx="3509514" cy="663136"/>
            </a:xfrm>
            <a:prstGeom prst="homePlate">
              <a:avLst>
                <a:gd name="adj" fmla="val 50000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6"/>
            <p:cNvSpPr txBox="1"/>
            <p:nvPr/>
          </p:nvSpPr>
          <p:spPr>
            <a:xfrm>
              <a:off x="87745" y="1815938"/>
              <a:ext cx="3244100" cy="2394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Servicio</a:t>
              </a:r>
              <a:r>
                <a:rPr lang="en-US" sz="1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Contable</a:t>
              </a: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Informa el gasto (reserva crédito presupuestario)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● Avala el procedimiento de selección y las condiciones generales y particulares de la contratación</a:t>
              </a: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26"/>
          <p:cNvSpPr/>
          <p:nvPr/>
        </p:nvSpPr>
        <p:spPr>
          <a:xfrm>
            <a:off x="143610" y="2048769"/>
            <a:ext cx="4145687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Informe de crédito presupuestario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6"/>
          <p:cNvSpPr/>
          <p:nvPr/>
        </p:nvSpPr>
        <p:spPr>
          <a:xfrm>
            <a:off x="8215006" y="1831140"/>
            <a:ext cx="3845925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Elaboración de Acto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Administrativo de Adjudicación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6"/>
          <p:cNvSpPr txBox="1"/>
          <p:nvPr/>
        </p:nvSpPr>
        <p:spPr>
          <a:xfrm>
            <a:off x="4593979" y="2806396"/>
            <a:ext cx="3602998" cy="112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Serv. Adm. Fciero. (SAF)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Interviene el informe de crédito presupuestario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6"/>
          <p:cNvSpPr txBox="1"/>
          <p:nvPr/>
        </p:nvSpPr>
        <p:spPr>
          <a:xfrm>
            <a:off x="7992229" y="2806396"/>
            <a:ext cx="3894971" cy="218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Despacho: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Redacta proyecto de acto administrativo de adjudicación y  aprobación del gasto.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En su caso adjunta proyecto de Contrato.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750" y="5352564"/>
            <a:ext cx="1395978" cy="141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7"/>
          <p:cNvSpPr txBox="1"/>
          <p:nvPr/>
        </p:nvSpPr>
        <p:spPr>
          <a:xfrm>
            <a:off x="701783" y="2702607"/>
            <a:ext cx="2981526" cy="381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 Jurídico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●  Dictamina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 el marco legal de la contratación y Proyecto de Acto Administrativo de Adjudicación.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7"/>
          <p:cNvSpPr txBox="1"/>
          <p:nvPr/>
        </p:nvSpPr>
        <p:spPr>
          <a:xfrm>
            <a:off x="152399" y="261380"/>
            <a:ext cx="11887202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Contratación Directa por Monto ( Pago de Tesorerías) “Compromiso”.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7"/>
          <p:cNvSpPr/>
          <p:nvPr/>
        </p:nvSpPr>
        <p:spPr>
          <a:xfrm>
            <a:off x="4117084" y="1817827"/>
            <a:ext cx="4262655" cy="942119"/>
          </a:xfrm>
          <a:prstGeom prst="chevron">
            <a:avLst>
              <a:gd name="adj" fmla="val 0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Suscripción y protocolización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del Acto Administrativo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Google Shape;324;p27"/>
          <p:cNvGrpSpPr/>
          <p:nvPr/>
        </p:nvGrpSpPr>
        <p:grpSpPr>
          <a:xfrm>
            <a:off x="7832838" y="1817826"/>
            <a:ext cx="4407490" cy="4643949"/>
            <a:chOff x="5769097" y="1189776"/>
            <a:chExt cx="3305700" cy="3483049"/>
          </a:xfrm>
        </p:grpSpPr>
        <p:sp>
          <p:nvSpPr>
            <p:cNvPr id="325" name="Google Shape;325;p27"/>
            <p:cNvSpPr/>
            <p:nvPr/>
          </p:nvSpPr>
          <p:spPr>
            <a:xfrm>
              <a:off x="5769097" y="1189776"/>
              <a:ext cx="3305700" cy="706608"/>
            </a:xfrm>
            <a:prstGeom prst="chevron">
              <a:avLst>
                <a:gd name="adj" fmla="val 50000"/>
              </a:avLst>
            </a:prstGeom>
            <a:solidFill>
              <a:srgbClr val="7EC5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7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31800" marR="0" lvl="0" indent="-1778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7" name="Google Shape;327;p27"/>
          <p:cNvSpPr/>
          <p:nvPr/>
        </p:nvSpPr>
        <p:spPr>
          <a:xfrm>
            <a:off x="-2" y="1827035"/>
            <a:ext cx="4679235" cy="932912"/>
          </a:xfrm>
          <a:prstGeom prst="homePlate">
            <a:avLst>
              <a:gd name="adj" fmla="val 50000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Dictamen Legal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27"/>
          <p:cNvSpPr/>
          <p:nvPr/>
        </p:nvSpPr>
        <p:spPr>
          <a:xfrm>
            <a:off x="8622575" y="1940839"/>
            <a:ext cx="2828017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Compromiso del gasto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27"/>
          <p:cNvSpPr txBox="1"/>
          <p:nvPr/>
        </p:nvSpPr>
        <p:spPr>
          <a:xfrm>
            <a:off x="4385996" y="2810136"/>
            <a:ext cx="3602998" cy="208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Autoridad competente: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Autorización por Autoridad Competente  (suscripción)      (art.12 de 2000-A) de Adjudicación.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27"/>
          <p:cNvSpPr txBox="1"/>
          <p:nvPr/>
        </p:nvSpPr>
        <p:spPr>
          <a:xfrm>
            <a:off x="7992229" y="2806396"/>
            <a:ext cx="3894971" cy="147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 Contable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Confecciona y suscribe el compromiso.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Google Shape;33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750" y="5352564"/>
            <a:ext cx="1395978" cy="141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8"/>
          <p:cNvSpPr txBox="1"/>
          <p:nvPr/>
        </p:nvSpPr>
        <p:spPr>
          <a:xfrm>
            <a:off x="-2" y="156727"/>
            <a:ext cx="11887202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Contratación Directa por Monto (Tesorerias) “Compromiso”.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28"/>
          <p:cNvSpPr/>
          <p:nvPr/>
        </p:nvSpPr>
        <p:spPr>
          <a:xfrm>
            <a:off x="4100791" y="1732469"/>
            <a:ext cx="4262655" cy="942120"/>
          </a:xfrm>
          <a:prstGeom prst="chevron">
            <a:avLst>
              <a:gd name="adj" fmla="val 50000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Notificación de la adjudicación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" name="Google Shape;339;p28"/>
          <p:cNvGrpSpPr/>
          <p:nvPr/>
        </p:nvGrpSpPr>
        <p:grpSpPr>
          <a:xfrm>
            <a:off x="7832838" y="1732469"/>
            <a:ext cx="4407490" cy="4643949"/>
            <a:chOff x="5769097" y="1189776"/>
            <a:chExt cx="3305700" cy="3483049"/>
          </a:xfrm>
        </p:grpSpPr>
        <p:sp>
          <p:nvSpPr>
            <p:cNvPr id="340" name="Google Shape;340;p28"/>
            <p:cNvSpPr/>
            <p:nvPr/>
          </p:nvSpPr>
          <p:spPr>
            <a:xfrm>
              <a:off x="5769097" y="1189776"/>
              <a:ext cx="3305700" cy="706608"/>
            </a:xfrm>
            <a:prstGeom prst="chevron">
              <a:avLst>
                <a:gd name="adj" fmla="val 50000"/>
              </a:avLst>
            </a:prstGeom>
            <a:solidFill>
              <a:srgbClr val="7EC5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8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31800" marR="0" lvl="0" indent="-1778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2" name="Google Shape;342;p28"/>
          <p:cNvSpPr/>
          <p:nvPr/>
        </p:nvSpPr>
        <p:spPr>
          <a:xfrm>
            <a:off x="-2" y="1720593"/>
            <a:ext cx="4679235" cy="965871"/>
          </a:xfrm>
          <a:prstGeom prst="homePlate">
            <a:avLst>
              <a:gd name="adj" fmla="val 50000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Aprobación del compromiso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8"/>
          <p:cNvSpPr/>
          <p:nvPr/>
        </p:nvSpPr>
        <p:spPr>
          <a:xfrm>
            <a:off x="8839781" y="1837142"/>
            <a:ext cx="239360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Ordenado a Pagar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28"/>
          <p:cNvSpPr txBox="1"/>
          <p:nvPr/>
        </p:nvSpPr>
        <p:spPr>
          <a:xfrm>
            <a:off x="7992229" y="2702699"/>
            <a:ext cx="3894971" cy="1796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 Contable: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Confecciona el ordenado a pagar que es suscripto por los funcionarios autorizados.</a:t>
            </a:r>
            <a:r>
              <a:rPr lang="en-US"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28"/>
          <p:cNvSpPr txBox="1"/>
          <p:nvPr/>
        </p:nvSpPr>
        <p:spPr>
          <a:xfrm>
            <a:off x="502730" y="2702699"/>
            <a:ext cx="3471006" cy="112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Delegación Fiscal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Controla, aprueba el compromiso y lo suscribe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28"/>
          <p:cNvSpPr txBox="1"/>
          <p:nvPr/>
        </p:nvSpPr>
        <p:spPr>
          <a:xfrm>
            <a:off x="4353697" y="2841042"/>
            <a:ext cx="3249827" cy="395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UOC: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Notifica al adjudicatario el acto administrativo y orden de Provisión.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adjunta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● Factura conformada por comisión de recepción.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● Remito, en caso de corresponder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6983" y="208459"/>
            <a:ext cx="1395978" cy="141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9"/>
          <p:cNvSpPr txBox="1"/>
          <p:nvPr/>
        </p:nvSpPr>
        <p:spPr>
          <a:xfrm>
            <a:off x="75415" y="162032"/>
            <a:ext cx="12192002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Contratación Directa por Monto ( Pago Tesorerías)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“Compromiso”.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29"/>
          <p:cNvSpPr/>
          <p:nvPr/>
        </p:nvSpPr>
        <p:spPr>
          <a:xfrm>
            <a:off x="75415" y="1500830"/>
            <a:ext cx="7055712" cy="1086558"/>
          </a:xfrm>
          <a:prstGeom prst="chevron">
            <a:avLst>
              <a:gd name="adj" fmla="val 50000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Aprobación del Ordenado a Pagar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9"/>
          <p:cNvSpPr txBox="1"/>
          <p:nvPr/>
        </p:nvSpPr>
        <p:spPr>
          <a:xfrm>
            <a:off x="7335790" y="2773378"/>
            <a:ext cx="4061261" cy="137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Tesorería Gral. / Juridiccional: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A través de Exped. TP, tesoreria paga el Ordenado a pagar autorizado por Resolución.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29"/>
          <p:cNvSpPr/>
          <p:nvPr/>
        </p:nvSpPr>
        <p:spPr>
          <a:xfrm>
            <a:off x="6491417" y="1500830"/>
            <a:ext cx="5700583" cy="1086558"/>
          </a:xfrm>
          <a:prstGeom prst="chevron">
            <a:avLst>
              <a:gd name="adj" fmla="val 50000"/>
            </a:avLst>
          </a:prstGeom>
          <a:solidFill>
            <a:srgbClr val="7EC5D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Pago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29"/>
          <p:cNvSpPr txBox="1"/>
          <p:nvPr/>
        </p:nvSpPr>
        <p:spPr>
          <a:xfrm>
            <a:off x="1355130" y="2756692"/>
            <a:ext cx="4061261" cy="144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Serv. Adm. Fciero. (SAF)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Controla la conformación de la Factura y el ordenado a pagar generado, aprueba y subscribe.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5310" y="5285889"/>
            <a:ext cx="1395978" cy="141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0"/>
          <p:cNvSpPr txBox="1"/>
          <p:nvPr/>
        </p:nvSpPr>
        <p:spPr>
          <a:xfrm>
            <a:off x="57209" y="255721"/>
            <a:ext cx="12192002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Procedimiento de Contratación Directa por Monto hasta índice de 10 –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“Orden de Compra” (Fondo permanente)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0"/>
          <p:cNvSpPr/>
          <p:nvPr/>
        </p:nvSpPr>
        <p:spPr>
          <a:xfrm>
            <a:off x="4021883" y="1819682"/>
            <a:ext cx="4262655" cy="953995"/>
          </a:xfrm>
          <a:prstGeom prst="chevron">
            <a:avLst>
              <a:gd name="adj" fmla="val 50000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Visto Bueno en la Solicitud del gasto</a:t>
            </a:r>
            <a:endParaRPr sz="1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6" name="Google Shape;366;p30"/>
          <p:cNvGrpSpPr/>
          <p:nvPr/>
        </p:nvGrpSpPr>
        <p:grpSpPr>
          <a:xfrm>
            <a:off x="7800084" y="1816906"/>
            <a:ext cx="4407490" cy="4785373"/>
            <a:chOff x="5792033" y="1189777"/>
            <a:chExt cx="3305700" cy="3483048"/>
          </a:xfrm>
        </p:grpSpPr>
        <p:sp>
          <p:nvSpPr>
            <p:cNvPr id="367" name="Google Shape;367;p30"/>
            <p:cNvSpPr/>
            <p:nvPr/>
          </p:nvSpPr>
          <p:spPr>
            <a:xfrm>
              <a:off x="5792033" y="1189777"/>
              <a:ext cx="3305700" cy="694369"/>
            </a:xfrm>
            <a:prstGeom prst="chevron">
              <a:avLst>
                <a:gd name="adj" fmla="val 50000"/>
              </a:avLst>
            </a:prstGeom>
            <a:solidFill>
              <a:srgbClr val="7EC5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Precio de Referencia</a:t>
              </a:r>
              <a:endParaRPr sz="19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0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31800" marR="0" lvl="0" indent="-1778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" name="Google Shape;369;p30"/>
          <p:cNvGrpSpPr/>
          <p:nvPr/>
        </p:nvGrpSpPr>
        <p:grpSpPr>
          <a:xfrm>
            <a:off x="11720" y="1816904"/>
            <a:ext cx="4679235" cy="4903405"/>
            <a:chOff x="-1" y="1175973"/>
            <a:chExt cx="3509514" cy="3366519"/>
          </a:xfrm>
        </p:grpSpPr>
        <p:sp>
          <p:nvSpPr>
            <p:cNvPr id="370" name="Google Shape;370;p30"/>
            <p:cNvSpPr/>
            <p:nvPr/>
          </p:nvSpPr>
          <p:spPr>
            <a:xfrm>
              <a:off x="-1" y="1175973"/>
              <a:ext cx="3509514" cy="654983"/>
            </a:xfrm>
            <a:prstGeom prst="homePlate">
              <a:avLst>
                <a:gd name="adj" fmla="val 50000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Solicitud del gasto</a:t>
              </a:r>
              <a:endPara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0"/>
            <p:cNvSpPr txBox="1"/>
            <p:nvPr/>
          </p:nvSpPr>
          <p:spPr>
            <a:xfrm>
              <a:off x="132705" y="1800237"/>
              <a:ext cx="3244100" cy="2742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Realizada por el sector que requiere el bien o servicio (ar</a:t>
              </a:r>
              <a:r>
                <a:rPr lang="en-US" sz="2000" b="0" i="0" u="none" strike="noStrike" cap="none">
                  <a:solidFill>
                    <a:srgbClr val="000000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t.</a:t>
              </a: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4 del D.R. Nº 0004-2020):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● Indentificación del bs./ss.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● Fundamento de las circunstancias y motivos.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● Cantidad, unidad de medida.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● Inicio y duración de la prestación.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" name="Google Shape;372;p30"/>
          <p:cNvSpPr/>
          <p:nvPr/>
        </p:nvSpPr>
        <p:spPr>
          <a:xfrm>
            <a:off x="5015384" y="2809213"/>
            <a:ext cx="2801535" cy="147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Autoridad Competente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autoriza (VºBº), para dar inicio al proceso de compra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30"/>
          <p:cNvSpPr/>
          <p:nvPr/>
        </p:nvSpPr>
        <p:spPr>
          <a:xfrm>
            <a:off x="8259122" y="2841192"/>
            <a:ext cx="3611602" cy="324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UOC: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 Consulta precios informados por organimos nacionales o provincial competentes.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 En caso de no existir solicita presupuesto a proveedor del rubro (valor de Mercado) Resolución Nº108-OCC-2021.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5221" y="5310230"/>
            <a:ext cx="1395978" cy="141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"/>
          <p:cNvSpPr txBox="1"/>
          <p:nvPr/>
        </p:nvSpPr>
        <p:spPr>
          <a:xfrm>
            <a:off x="873776" y="2678203"/>
            <a:ext cx="2981526" cy="381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31"/>
          <p:cNvSpPr txBox="1"/>
          <p:nvPr/>
        </p:nvSpPr>
        <p:spPr>
          <a:xfrm>
            <a:off x="103311" y="178726"/>
            <a:ext cx="11887202" cy="1338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Contratación Directa por Monto hasta índice de 10 (Pago Fondo permanente) “Orden de Compra”.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1"/>
          <p:cNvSpPr txBox="1"/>
          <p:nvPr/>
        </p:nvSpPr>
        <p:spPr>
          <a:xfrm>
            <a:off x="877011" y="2666691"/>
            <a:ext cx="2981526" cy="381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31"/>
          <p:cNvSpPr/>
          <p:nvPr/>
        </p:nvSpPr>
        <p:spPr>
          <a:xfrm>
            <a:off x="4126082" y="1817826"/>
            <a:ext cx="4262655" cy="953995"/>
          </a:xfrm>
          <a:prstGeom prst="chevron">
            <a:avLst>
              <a:gd name="adj" fmla="val 50000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 la Orden de Compra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4" name="Google Shape;384;p31"/>
          <p:cNvGrpSpPr/>
          <p:nvPr/>
        </p:nvGrpSpPr>
        <p:grpSpPr>
          <a:xfrm>
            <a:off x="7832837" y="1817826"/>
            <a:ext cx="4407490" cy="4643949"/>
            <a:chOff x="5769097" y="1189776"/>
            <a:chExt cx="3305700" cy="3483049"/>
          </a:xfrm>
        </p:grpSpPr>
        <p:sp>
          <p:nvSpPr>
            <p:cNvPr id="385" name="Google Shape;385;p31"/>
            <p:cNvSpPr/>
            <p:nvPr/>
          </p:nvSpPr>
          <p:spPr>
            <a:xfrm>
              <a:off x="5769097" y="1189776"/>
              <a:ext cx="3305700" cy="706608"/>
            </a:xfrm>
            <a:prstGeom prst="chevron">
              <a:avLst>
                <a:gd name="adj" fmla="val 50000"/>
              </a:avLst>
            </a:prstGeom>
            <a:solidFill>
              <a:srgbClr val="7EC5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1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31800" marR="0" lvl="0" indent="-17780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7" name="Google Shape;387;p31"/>
          <p:cNvGrpSpPr/>
          <p:nvPr/>
        </p:nvGrpSpPr>
        <p:grpSpPr>
          <a:xfrm>
            <a:off x="-2" y="1805948"/>
            <a:ext cx="4679235" cy="4986461"/>
            <a:chOff x="-1" y="1175972"/>
            <a:chExt cx="3509514" cy="3423543"/>
          </a:xfrm>
        </p:grpSpPr>
        <p:sp>
          <p:nvSpPr>
            <p:cNvPr id="388" name="Google Shape;388;p31"/>
            <p:cNvSpPr/>
            <p:nvPr/>
          </p:nvSpPr>
          <p:spPr>
            <a:xfrm>
              <a:off x="-1" y="1175972"/>
              <a:ext cx="3509514" cy="663136"/>
            </a:xfrm>
            <a:prstGeom prst="homePlate">
              <a:avLst>
                <a:gd name="adj" fmla="val 50000"/>
              </a:avLst>
            </a:prstGeom>
            <a:solidFill>
              <a:srgbClr val="2F54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1"/>
            <p:cNvSpPr txBox="1"/>
            <p:nvPr/>
          </p:nvSpPr>
          <p:spPr>
            <a:xfrm>
              <a:off x="106490" y="1857260"/>
              <a:ext cx="3244100" cy="2742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UOC inicia la gestión y adjunta: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Solicitud de Gasto.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Cotización de Proveedor.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Cumplimiento Fiscal vigente con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inscripción del rubro correspondiente.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Acreditación del precio de referencia.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la OC en SIIF e imprime.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p31"/>
          <p:cNvSpPr/>
          <p:nvPr/>
        </p:nvSpPr>
        <p:spPr>
          <a:xfrm>
            <a:off x="4679233" y="2870268"/>
            <a:ext cx="3467989" cy="147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 Contable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Controla, genera la OC. Y la suscribe.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31"/>
          <p:cNvSpPr/>
          <p:nvPr/>
        </p:nvSpPr>
        <p:spPr>
          <a:xfrm>
            <a:off x="624873" y="1940157"/>
            <a:ext cx="2719014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Inicia y adjunta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la Orden de Compra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31"/>
          <p:cNvSpPr/>
          <p:nvPr/>
        </p:nvSpPr>
        <p:spPr>
          <a:xfrm>
            <a:off x="8859819" y="1940839"/>
            <a:ext cx="235352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Autorización de la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Orden de Compra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31"/>
          <p:cNvSpPr/>
          <p:nvPr/>
        </p:nvSpPr>
        <p:spPr>
          <a:xfrm>
            <a:off x="8602919" y="2861628"/>
            <a:ext cx="3370951" cy="218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Autorización de la Competente.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Controla y la suscribe la OC.”Constituye instrument autorización y  de aprobación del gasto”.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750" y="5352564"/>
            <a:ext cx="1395978" cy="141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/>
          <p:nvPr/>
        </p:nvSpPr>
        <p:spPr>
          <a:xfrm>
            <a:off x="196607" y="130363"/>
            <a:ext cx="11887202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Contratación Directa por Monto hasta índice de 10 (Pago Fondo permanente) “Orden de Compra”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32"/>
          <p:cNvSpPr/>
          <p:nvPr/>
        </p:nvSpPr>
        <p:spPr>
          <a:xfrm>
            <a:off x="3361786" y="1661576"/>
            <a:ext cx="4151122" cy="1189617"/>
          </a:xfrm>
          <a:prstGeom prst="chevron">
            <a:avLst>
              <a:gd name="adj" fmla="val 50000"/>
            </a:avLst>
          </a:prstGeom>
          <a:solidFill>
            <a:srgbClr val="2E75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Notificación de la adjudicación</a:t>
            </a:r>
            <a:endParaRPr sz="19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2"/>
          <p:cNvSpPr txBox="1"/>
          <p:nvPr/>
        </p:nvSpPr>
        <p:spPr>
          <a:xfrm>
            <a:off x="196607" y="2889465"/>
            <a:ext cx="4325359" cy="385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Delegación Fiscal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Controla, aprueba la Orden de Compra y la suscribe.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2"/>
          <p:cNvSpPr/>
          <p:nvPr/>
        </p:nvSpPr>
        <p:spPr>
          <a:xfrm>
            <a:off x="6895070" y="1661576"/>
            <a:ext cx="5188739" cy="1189617"/>
          </a:xfrm>
          <a:prstGeom prst="chevron">
            <a:avLst>
              <a:gd name="adj" fmla="val 50000"/>
            </a:avLst>
          </a:prstGeom>
          <a:solidFill>
            <a:srgbClr val="7EC5D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Pago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2"/>
          <p:cNvSpPr txBox="1"/>
          <p:nvPr/>
        </p:nvSpPr>
        <p:spPr>
          <a:xfrm>
            <a:off x="7326759" y="2750270"/>
            <a:ext cx="4325359" cy="3850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Habilitado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Controla, aprueba el ordenado y pago a proveedor.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Realiza rendición Del Fondo permanente.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2"/>
          <p:cNvSpPr/>
          <p:nvPr/>
        </p:nvSpPr>
        <p:spPr>
          <a:xfrm>
            <a:off x="-15449" y="1661576"/>
            <a:ext cx="4183795" cy="1208753"/>
          </a:xfrm>
          <a:prstGeom prst="homePlate">
            <a:avLst>
              <a:gd name="adj" fmla="val 50000"/>
            </a:avLst>
          </a:prstGeom>
          <a:solidFill>
            <a:srgbClr val="2F549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2"/>
          <p:cNvSpPr/>
          <p:nvPr/>
        </p:nvSpPr>
        <p:spPr>
          <a:xfrm>
            <a:off x="495087" y="1861772"/>
            <a:ext cx="2678938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Aprobación de Orden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 Compra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2"/>
          <p:cNvSpPr txBox="1"/>
          <p:nvPr/>
        </p:nvSpPr>
        <p:spPr>
          <a:xfrm>
            <a:off x="4053015" y="2870329"/>
            <a:ext cx="3270423" cy="324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UOC: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Notifica al adjudicatario la O.C. y orden de Provisión.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adjunta: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● Factura conformada por comisión de recepción.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● Remito, en caso de corresponder.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8" name="Google Shape;40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9282" y="5329943"/>
            <a:ext cx="1395978" cy="141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9741" y="5804629"/>
            <a:ext cx="4504809" cy="83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585341">
            <a:off x="6946688" y="3581408"/>
            <a:ext cx="1467748" cy="112448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3"/>
          <p:cNvSpPr txBox="1"/>
          <p:nvPr/>
        </p:nvSpPr>
        <p:spPr>
          <a:xfrm>
            <a:off x="4754550" y="3932286"/>
            <a:ext cx="33336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GRACIAS POR SU ATENCION!!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07661" y="1536569"/>
            <a:ext cx="2065499" cy="2086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0099" y="2743436"/>
            <a:ext cx="4429496" cy="359658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/>
          <p:nvPr/>
        </p:nvSpPr>
        <p:spPr>
          <a:xfrm>
            <a:off x="4502541" y="6139544"/>
            <a:ext cx="3632056" cy="34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588269" y="629543"/>
            <a:ext cx="11460600" cy="1416600"/>
          </a:xfrm>
          <a:prstGeom prst="rect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rgbClr val="980327"/>
                </a:solidFill>
                <a:latin typeface="Arial Black"/>
                <a:ea typeface="Arial Black"/>
                <a:cs typeface="Arial Black"/>
                <a:sym typeface="Arial Black"/>
              </a:rPr>
              <a:t>"</a:t>
            </a:r>
            <a:r>
              <a:rPr lang="en-US" sz="2400" b="0" i="0" u="none" strike="noStrike" cap="none">
                <a:solidFill>
                  <a:srgbClr val="980327"/>
                </a:solidFill>
                <a:latin typeface="Arial Black"/>
                <a:ea typeface="Arial Black"/>
                <a:cs typeface="Arial Black"/>
                <a:sym typeface="Arial Black"/>
              </a:rPr>
              <a:t>PAUTAS ORIENTADORAS PARA LA ADQUISICIÓN DE BIENES Y CONTRATACIÓN DE SERVICIOS"</a:t>
            </a:r>
            <a:endParaRPr sz="2400" b="0" i="0" u="none" strike="noStrike" cap="none">
              <a:solidFill>
                <a:srgbClr val="98032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4445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0" i="0" u="none" strike="noStrike" cap="none">
                <a:solidFill>
                  <a:srgbClr val="980327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000" b="0" i="0" u="none" strike="noStrike" cap="none">
              <a:solidFill>
                <a:srgbClr val="98032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980327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2000" b="0" i="0" u="none" strike="noStrike" cap="none">
              <a:solidFill>
                <a:srgbClr val="980327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000" b="0" i="0" u="none" strike="noStrike" cap="none">
              <a:solidFill>
                <a:srgbClr val="980327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4279075" y="3446515"/>
            <a:ext cx="1816925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Bell MT"/>
                <a:ea typeface="Bell MT"/>
                <a:cs typeface="Bell MT"/>
                <a:sym typeface="Bell MT"/>
              </a:rPr>
              <a:t>Pautas de Contrataciones Directas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2796746" y="6550264"/>
            <a:ext cx="6598507" cy="307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/>
          <p:nvPr/>
        </p:nvSpPr>
        <p:spPr>
          <a:xfrm>
            <a:off x="1637949" y="529132"/>
            <a:ext cx="92240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sng" strike="noStrike" cap="none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AUTORIZACIONES   PREVIAS  EN LOS PROCEDIMIENTOS</a:t>
            </a:r>
            <a:endParaRPr sz="2800" b="0" i="0" u="sng" strike="noStrike" cap="none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61" name="Google Shape;161;p17"/>
          <p:cNvSpPr/>
          <p:nvPr/>
        </p:nvSpPr>
        <p:spPr>
          <a:xfrm>
            <a:off x="1110659" y="2011506"/>
            <a:ext cx="2324204" cy="1808794"/>
          </a:xfrm>
          <a:prstGeom prst="ellipse">
            <a:avLst/>
          </a:prstGeom>
          <a:gradFill>
            <a:gsLst>
              <a:gs pos="0">
                <a:srgbClr val="00CCCC"/>
              </a:gs>
              <a:gs pos="16000">
                <a:srgbClr val="00CCCC"/>
              </a:gs>
              <a:gs pos="27000">
                <a:srgbClr val="92D050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</a:gra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Contratación Directa Por Causa O Naturaleza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718148" y="4616625"/>
            <a:ext cx="30518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Acto Administrativo: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RESOLUCION O DECRETO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3" name="Google Shape;163;p17"/>
          <p:cNvCxnSpPr/>
          <p:nvPr/>
        </p:nvCxnSpPr>
        <p:spPr>
          <a:xfrm>
            <a:off x="2244085" y="3862948"/>
            <a:ext cx="0" cy="751959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4" name="Google Shape;164;p17"/>
          <p:cNvSpPr/>
          <p:nvPr/>
        </p:nvSpPr>
        <p:spPr>
          <a:xfrm>
            <a:off x="6175312" y="1886922"/>
            <a:ext cx="2991249" cy="2220765"/>
          </a:xfrm>
          <a:prstGeom prst="ellipse">
            <a:avLst/>
          </a:prstGeom>
          <a:gradFill>
            <a:gsLst>
              <a:gs pos="0">
                <a:srgbClr val="00CCCC"/>
              </a:gs>
              <a:gs pos="16000">
                <a:srgbClr val="00CCCC"/>
              </a:gs>
              <a:gs pos="27000">
                <a:srgbClr val="92D050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</a:gra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Contratación Directa Por Monto 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Contratación Directa Por  Excepción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7"/>
          <p:cNvSpPr/>
          <p:nvPr/>
        </p:nvSpPr>
        <p:spPr>
          <a:xfrm>
            <a:off x="5517445" y="4310464"/>
            <a:ext cx="2210099" cy="1497098"/>
          </a:xfrm>
          <a:prstGeom prst="ellipse">
            <a:avLst/>
          </a:prstGeom>
          <a:gradFill>
            <a:gsLst>
              <a:gs pos="0">
                <a:srgbClr val="00CCCC"/>
              </a:gs>
              <a:gs pos="16000">
                <a:srgbClr val="00CCCC"/>
              </a:gs>
              <a:gs pos="27000">
                <a:srgbClr val="92D050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</a:gra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Fuente de Financiam.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Tesorería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7"/>
          <p:cNvSpPr/>
          <p:nvPr/>
        </p:nvSpPr>
        <p:spPr>
          <a:xfrm>
            <a:off x="7951290" y="4322862"/>
            <a:ext cx="2110555" cy="1529337"/>
          </a:xfrm>
          <a:prstGeom prst="ellipse">
            <a:avLst/>
          </a:prstGeom>
          <a:gradFill>
            <a:gsLst>
              <a:gs pos="0">
                <a:srgbClr val="00CCCC"/>
              </a:gs>
              <a:gs pos="16000">
                <a:srgbClr val="00CCCC"/>
              </a:gs>
              <a:gs pos="27000">
                <a:srgbClr val="92D050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0"/>
          </a:gra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Fte. de Financiam.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Aharoni"/>
                <a:ea typeface="Aharoni"/>
                <a:cs typeface="Aharoni"/>
                <a:sym typeface="Aharoni"/>
              </a:rPr>
              <a:t>Fondo Pte.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7"/>
          <p:cNvSpPr/>
          <p:nvPr/>
        </p:nvSpPr>
        <p:spPr>
          <a:xfrm>
            <a:off x="7876309" y="6116686"/>
            <a:ext cx="3876118" cy="5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Acto Administrativo: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ORDEN DE COMPRA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4119792" y="6103425"/>
            <a:ext cx="39911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Acto Administrativo: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RESOLUCION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17"/>
          <p:cNvCxnSpPr>
            <a:endCxn id="165" idx="0"/>
          </p:cNvCxnSpPr>
          <p:nvPr/>
        </p:nvCxnSpPr>
        <p:spPr>
          <a:xfrm flipH="1">
            <a:off x="6622495" y="3829564"/>
            <a:ext cx="192600" cy="48090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0" name="Google Shape;170;p17"/>
          <p:cNvCxnSpPr/>
          <p:nvPr/>
        </p:nvCxnSpPr>
        <p:spPr>
          <a:xfrm>
            <a:off x="8541273" y="3928733"/>
            <a:ext cx="296801" cy="386485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1" name="Google Shape;171;p17"/>
          <p:cNvCxnSpPr/>
          <p:nvPr/>
        </p:nvCxnSpPr>
        <p:spPr>
          <a:xfrm>
            <a:off x="9493094" y="5740694"/>
            <a:ext cx="201138" cy="455066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2" name="Google Shape;172;p17"/>
          <p:cNvCxnSpPr/>
          <p:nvPr/>
        </p:nvCxnSpPr>
        <p:spPr>
          <a:xfrm flipH="1">
            <a:off x="5921756" y="5754162"/>
            <a:ext cx="268560" cy="313096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173" name="Google Shape;17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971" y="116000"/>
            <a:ext cx="1294372" cy="1307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/>
          <p:nvPr/>
        </p:nvSpPr>
        <p:spPr>
          <a:xfrm>
            <a:off x="4085112" y="6523947"/>
            <a:ext cx="3728852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https://compraspublicas.sanjuan.gob.ar/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1679499" y="863368"/>
            <a:ext cx="8540078" cy="3586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 strike="noStrike" cap="none">
                <a:solidFill>
                  <a:schemeClr val="dk1"/>
                </a:solidFill>
                <a:latin typeface="Amiri"/>
                <a:ea typeface="Amiri"/>
                <a:cs typeface="Amiri"/>
                <a:sym typeface="Amiri"/>
              </a:rPr>
              <a:t>Recorreremos el procedimiento según el tipo de contratación  Directas que corresponda….</a:t>
            </a:r>
            <a:endParaRPr sz="3600" b="1" i="1" u="none" strike="noStrike" cap="none">
              <a:solidFill>
                <a:schemeClr val="dk1"/>
              </a:solidFill>
              <a:latin typeface="Amiri"/>
              <a:ea typeface="Amiri"/>
              <a:cs typeface="Amiri"/>
              <a:sym typeface="Ami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8789" y="2986180"/>
            <a:ext cx="3508786" cy="350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40214" y="26253"/>
            <a:ext cx="1395978" cy="141007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/>
          <p:nvPr/>
        </p:nvSpPr>
        <p:spPr>
          <a:xfrm>
            <a:off x="2796746" y="6550264"/>
            <a:ext cx="6598507" cy="307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https://compraspublicas.sanjuan.gob.ar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19"/>
          <p:cNvGrpSpPr/>
          <p:nvPr/>
        </p:nvGrpSpPr>
        <p:grpSpPr>
          <a:xfrm>
            <a:off x="7914079" y="1508704"/>
            <a:ext cx="4407490" cy="4959376"/>
            <a:chOff x="5632317" y="1192441"/>
            <a:chExt cx="3305700" cy="3251302"/>
          </a:xfrm>
        </p:grpSpPr>
        <p:sp>
          <p:nvSpPr>
            <p:cNvPr id="189" name="Google Shape;189;p19"/>
            <p:cNvSpPr/>
            <p:nvPr/>
          </p:nvSpPr>
          <p:spPr>
            <a:xfrm>
              <a:off x="5632317" y="1192441"/>
              <a:ext cx="3305700" cy="625428"/>
            </a:xfrm>
            <a:prstGeom prst="chevron">
              <a:avLst>
                <a:gd name="adj" fmla="val 50000"/>
              </a:avLst>
            </a:prstGeom>
            <a:solidFill>
              <a:srgbClr val="EF41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Gestión de compra</a:t>
              </a: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9"/>
            <p:cNvSpPr txBox="1"/>
            <p:nvPr/>
          </p:nvSpPr>
          <p:spPr>
            <a:xfrm>
              <a:off x="5676080" y="1828043"/>
              <a:ext cx="2894682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UOC:</a:t>
              </a:r>
              <a:endPara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31800" marR="0" lvl="0" indent="-177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Solicita presupuesto.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31800" marR="0" lvl="0" indent="-177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Indica procedimiento de selección por exepción y autoridad competente. 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431800" marR="0" lvl="0" indent="-177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Adjunta los requisitos establecidos en Pliego Unico de bases o condiciones generales en el marco de la Le 2000-A y  su DR. 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19"/>
          <p:cNvGrpSpPr/>
          <p:nvPr/>
        </p:nvGrpSpPr>
        <p:grpSpPr>
          <a:xfrm>
            <a:off x="-2" y="1508706"/>
            <a:ext cx="4679235" cy="4988980"/>
            <a:chOff x="-1" y="1175973"/>
            <a:chExt cx="3509514" cy="3425272"/>
          </a:xfrm>
        </p:grpSpPr>
        <p:sp>
          <p:nvSpPr>
            <p:cNvPr id="192" name="Google Shape;192;p19"/>
            <p:cNvSpPr/>
            <p:nvPr/>
          </p:nvSpPr>
          <p:spPr>
            <a:xfrm>
              <a:off x="-1" y="1175973"/>
              <a:ext cx="3509514" cy="654983"/>
            </a:xfrm>
            <a:prstGeom prst="homePlate">
              <a:avLst>
                <a:gd name="adj" fmla="val 50000"/>
              </a:avLst>
            </a:prstGeom>
            <a:solidFill>
              <a:srgbClr val="BC14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Solicitud del gasto/ Nota de Pedido</a:t>
              </a: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9"/>
            <p:cNvSpPr txBox="1"/>
            <p:nvPr/>
          </p:nvSpPr>
          <p:spPr>
            <a:xfrm>
              <a:off x="114014" y="1858990"/>
              <a:ext cx="3244100" cy="27422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Realizada por el sector que requiere el bien o servicio (ar</a:t>
              </a:r>
              <a:r>
                <a:rPr lang="en-US" sz="2000" b="0" i="0" u="none" strike="noStrike" cap="none">
                  <a:solidFill>
                    <a:schemeClr val="dk1"/>
                  </a:solidFill>
                  <a:highlight>
                    <a:srgbClr val="FFFFFF"/>
                  </a:highlight>
                  <a:latin typeface="Arial"/>
                  <a:ea typeface="Arial"/>
                  <a:cs typeface="Arial"/>
                  <a:sym typeface="Arial"/>
                </a:rPr>
                <a:t>t.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 del D.R. Nº 0004-2020):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Referenciar el inc. de exepción de la Ley 2000-A, debidamente justificado.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Indentificación del bs./ss.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Fundamento de las circunstancias y motivos.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Cantidad, unidad de medida.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Inicio y duración de la prestación.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19"/>
          <p:cNvGrpSpPr/>
          <p:nvPr/>
        </p:nvGrpSpPr>
        <p:grpSpPr>
          <a:xfrm>
            <a:off x="4134805" y="1508705"/>
            <a:ext cx="4473736" cy="4479613"/>
            <a:chOff x="2904894" y="1177959"/>
            <a:chExt cx="3355386" cy="3359794"/>
          </a:xfrm>
        </p:grpSpPr>
        <p:sp>
          <p:nvSpPr>
            <p:cNvPr id="195" name="Google Shape;195;p19"/>
            <p:cNvSpPr/>
            <p:nvPr/>
          </p:nvSpPr>
          <p:spPr>
            <a:xfrm>
              <a:off x="2904894" y="1177959"/>
              <a:ext cx="3355386" cy="715516"/>
            </a:xfrm>
            <a:prstGeom prst="chevron">
              <a:avLst>
                <a:gd name="adj" fmla="val 50000"/>
              </a:avLst>
            </a:prstGeom>
            <a:solidFill>
              <a:srgbClr val="EC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Visto Bueno en la Solicitud del gasto</a:t>
              </a: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9"/>
            <p:cNvSpPr txBox="1"/>
            <p:nvPr/>
          </p:nvSpPr>
          <p:spPr>
            <a:xfrm>
              <a:off x="3269166" y="1922053"/>
              <a:ext cx="2470255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7" name="Google Shape;197;p19"/>
          <p:cNvSpPr txBox="1"/>
          <p:nvPr/>
        </p:nvSpPr>
        <p:spPr>
          <a:xfrm>
            <a:off x="130629" y="993200"/>
            <a:ext cx="10098321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Contratacion Directa por Causa o Naturaleza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4879279" y="2579270"/>
            <a:ext cx="2776010" cy="147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Autoridad Competente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autoriza (VºBº), para dar inicio al proceso de compra.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2444" y="5750350"/>
            <a:ext cx="1179792" cy="1021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/>
          <p:nvPr/>
        </p:nvSpPr>
        <p:spPr>
          <a:xfrm>
            <a:off x="7721041" y="1586613"/>
            <a:ext cx="4407491" cy="891978"/>
          </a:xfrm>
          <a:prstGeom prst="chevron">
            <a:avLst>
              <a:gd name="adj" fmla="val 50000"/>
            </a:avLst>
          </a:prstGeom>
          <a:solidFill>
            <a:srgbClr val="EF41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Elaboracion de Acto Administrativo de Adjudicación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20"/>
          <p:cNvGrpSpPr/>
          <p:nvPr/>
        </p:nvGrpSpPr>
        <p:grpSpPr>
          <a:xfrm>
            <a:off x="0" y="1586613"/>
            <a:ext cx="4729082" cy="4379490"/>
            <a:chOff x="0" y="1189989"/>
            <a:chExt cx="3546900" cy="3284700"/>
          </a:xfrm>
        </p:grpSpPr>
        <p:sp>
          <p:nvSpPr>
            <p:cNvPr id="207" name="Google Shape;207;p20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BC14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Informe de credito presupuestario</a:t>
              </a:r>
              <a:endPara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 txBox="1"/>
            <p:nvPr/>
          </p:nvSpPr>
          <p:spPr>
            <a:xfrm>
              <a:off x="310781" y="1858989"/>
              <a:ext cx="2534063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US" sz="7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Servicio</a:t>
              </a:r>
              <a:r>
                <a:rPr lang="en-US" sz="19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Contable</a:t>
              </a: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Informa el gasto (reserva crédito presupuestario)</a:t>
              </a: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● Avala el procedimiento de selección y las condiciones generales y particulares de la contratación</a:t>
              </a: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20"/>
          <p:cNvGrpSpPr/>
          <p:nvPr/>
        </p:nvGrpSpPr>
        <p:grpSpPr>
          <a:xfrm>
            <a:off x="4026538" y="1586613"/>
            <a:ext cx="4407490" cy="4643951"/>
            <a:chOff x="2944204" y="1189775"/>
            <a:chExt cx="3305700" cy="3483050"/>
          </a:xfrm>
        </p:grpSpPr>
        <p:sp>
          <p:nvSpPr>
            <p:cNvPr id="210" name="Google Shape;210;p20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EC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Aprobación de Servicios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Administrativo financiero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 txBox="1"/>
            <p:nvPr/>
          </p:nvSpPr>
          <p:spPr>
            <a:xfrm>
              <a:off x="3316732" y="2057125"/>
              <a:ext cx="2398418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20"/>
          <p:cNvSpPr txBox="1"/>
          <p:nvPr/>
        </p:nvSpPr>
        <p:spPr>
          <a:xfrm>
            <a:off x="172995" y="1078525"/>
            <a:ext cx="11305309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Contratacion Directa por Causa o Naturaleza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0"/>
          <p:cNvSpPr/>
          <p:nvPr/>
        </p:nvSpPr>
        <p:spPr>
          <a:xfrm>
            <a:off x="4368148" y="2570186"/>
            <a:ext cx="3610099" cy="1124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Serv. Adm. Fciero. (SAF)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 Interviene el informe de crédito presupuestario.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8235453" y="2540690"/>
            <a:ext cx="3378666" cy="2504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445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Despacho: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Redacta proyecto de acto administrativo de adjudicación y  aprobación del gasto.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En su caso adjunta proyecto de Contrato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9046" y="5261063"/>
            <a:ext cx="1395978" cy="141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1"/>
          <p:cNvGrpSpPr/>
          <p:nvPr/>
        </p:nvGrpSpPr>
        <p:grpSpPr>
          <a:xfrm>
            <a:off x="7531553" y="1447959"/>
            <a:ext cx="4536776" cy="5031363"/>
            <a:chOff x="5828682" y="1230341"/>
            <a:chExt cx="3402667" cy="3367917"/>
          </a:xfrm>
        </p:grpSpPr>
        <p:sp>
          <p:nvSpPr>
            <p:cNvPr id="222" name="Google Shape;222;p21"/>
            <p:cNvSpPr/>
            <p:nvPr/>
          </p:nvSpPr>
          <p:spPr>
            <a:xfrm>
              <a:off x="5828682" y="1230341"/>
              <a:ext cx="3402667" cy="633295"/>
            </a:xfrm>
            <a:prstGeom prst="chevron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1"/>
            <p:cNvSpPr txBox="1"/>
            <p:nvPr/>
          </p:nvSpPr>
          <p:spPr>
            <a:xfrm>
              <a:off x="5931872" y="1982558"/>
              <a:ext cx="3084039" cy="2615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44500" marR="0" lvl="0" indent="-177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21"/>
          <p:cNvGrpSpPr/>
          <p:nvPr/>
        </p:nvGrpSpPr>
        <p:grpSpPr>
          <a:xfrm>
            <a:off x="-42915" y="1500557"/>
            <a:ext cx="4729082" cy="4978765"/>
            <a:chOff x="-32187" y="1135034"/>
            <a:chExt cx="3546900" cy="3734168"/>
          </a:xfrm>
        </p:grpSpPr>
        <p:sp>
          <p:nvSpPr>
            <p:cNvPr id="225" name="Google Shape;225;p21"/>
            <p:cNvSpPr/>
            <p:nvPr/>
          </p:nvSpPr>
          <p:spPr>
            <a:xfrm>
              <a:off x="-32187" y="1135034"/>
              <a:ext cx="3546900" cy="695832"/>
            </a:xfrm>
            <a:prstGeom prst="homePlate">
              <a:avLst>
                <a:gd name="adj" fmla="val 50000"/>
              </a:avLst>
            </a:prstGeom>
            <a:solidFill>
              <a:srgbClr val="BC14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1"/>
            <p:cNvSpPr txBox="1"/>
            <p:nvPr/>
          </p:nvSpPr>
          <p:spPr>
            <a:xfrm>
              <a:off x="240482" y="2008702"/>
              <a:ext cx="3001562" cy="28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444500" marR="0" lvl="0" indent="-177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21"/>
          <p:cNvSpPr txBox="1"/>
          <p:nvPr/>
        </p:nvSpPr>
        <p:spPr>
          <a:xfrm>
            <a:off x="1070082" y="546299"/>
            <a:ext cx="9713313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5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Contratacion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Directa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2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Causa o </a:t>
            </a:r>
            <a:r>
              <a:rPr lang="en-US" sz="25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Naturaleza</a:t>
            </a: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4056650" y="2721058"/>
            <a:ext cx="3538846" cy="416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1"/>
          <p:cNvSpPr/>
          <p:nvPr/>
        </p:nvSpPr>
        <p:spPr>
          <a:xfrm>
            <a:off x="123671" y="1529799"/>
            <a:ext cx="36098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Dictamen Legal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1"/>
          <p:cNvSpPr/>
          <p:nvPr/>
        </p:nvSpPr>
        <p:spPr>
          <a:xfrm>
            <a:off x="196812" y="2588938"/>
            <a:ext cx="3932979" cy="1831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 Jurídico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●  Dictamina</a:t>
            </a:r>
            <a:r>
              <a:rPr lang="en-US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 el marco legal de la contratación y Proyecto de Acto Administrativo de Adjudicación.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1"/>
          <p:cNvSpPr/>
          <p:nvPr/>
        </p:nvSpPr>
        <p:spPr>
          <a:xfrm>
            <a:off x="4129791" y="1503306"/>
            <a:ext cx="8062210" cy="927934"/>
          </a:xfrm>
          <a:prstGeom prst="chevron">
            <a:avLst>
              <a:gd name="adj" fmla="val 50000"/>
            </a:avLst>
          </a:prstGeom>
          <a:solidFill>
            <a:srgbClr val="EF41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Suscripción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protocolización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Acto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Administrativo</a:t>
            </a:r>
            <a:endParaRPr sz="2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1"/>
          <p:cNvSpPr txBox="1"/>
          <p:nvPr/>
        </p:nvSpPr>
        <p:spPr>
          <a:xfrm>
            <a:off x="6137031" y="2919046"/>
            <a:ext cx="4646364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Autoridad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competente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Autorización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Autoridad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Competente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suscripción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 ( art.12 de 2000-A)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Adjudicación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8750" y="5352564"/>
            <a:ext cx="1395978" cy="141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22"/>
          <p:cNvGrpSpPr/>
          <p:nvPr/>
        </p:nvGrpSpPr>
        <p:grpSpPr>
          <a:xfrm>
            <a:off x="3235" y="1575101"/>
            <a:ext cx="4729082" cy="4905494"/>
            <a:chOff x="0" y="1189989"/>
            <a:chExt cx="3546900" cy="3679213"/>
          </a:xfrm>
        </p:grpSpPr>
        <p:sp>
          <p:nvSpPr>
            <p:cNvPr id="243" name="Google Shape;243;p22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2"/>
            <p:cNvSpPr txBox="1"/>
            <p:nvPr/>
          </p:nvSpPr>
          <p:spPr>
            <a:xfrm>
              <a:off x="655348" y="2008702"/>
              <a:ext cx="2236200" cy="28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5" name="Google Shape;245;p22"/>
          <p:cNvGrpSpPr/>
          <p:nvPr/>
        </p:nvGrpSpPr>
        <p:grpSpPr>
          <a:xfrm>
            <a:off x="4145075" y="1575101"/>
            <a:ext cx="4407490" cy="4643951"/>
            <a:chOff x="2989525" y="1189775"/>
            <a:chExt cx="3305700" cy="3483050"/>
          </a:xfrm>
        </p:grpSpPr>
        <p:sp>
          <p:nvSpPr>
            <p:cNvPr id="246" name="Google Shape;246;p22"/>
            <p:cNvSpPr/>
            <p:nvPr/>
          </p:nvSpPr>
          <p:spPr>
            <a:xfrm>
              <a:off x="2989525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EC2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2"/>
            <p:cNvSpPr txBox="1"/>
            <p:nvPr/>
          </p:nvSpPr>
          <p:spPr>
            <a:xfrm>
              <a:off x="3575814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" name="Google Shape;248;p22"/>
          <p:cNvSpPr txBox="1"/>
          <p:nvPr/>
        </p:nvSpPr>
        <p:spPr>
          <a:xfrm>
            <a:off x="-1" y="1017257"/>
            <a:ext cx="10842171" cy="95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Contratacion Directa por Causa o Naturaleza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2"/>
          <p:cNvSpPr/>
          <p:nvPr/>
        </p:nvSpPr>
        <p:spPr>
          <a:xfrm>
            <a:off x="454590" y="1878713"/>
            <a:ext cx="29626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Compromiso del gasto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2"/>
          <p:cNvSpPr/>
          <p:nvPr/>
        </p:nvSpPr>
        <p:spPr>
          <a:xfrm>
            <a:off x="372496" y="2598394"/>
            <a:ext cx="3486041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 Contable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Confecciona y suscribe el compromiso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2"/>
          <p:cNvSpPr/>
          <p:nvPr/>
        </p:nvSpPr>
        <p:spPr>
          <a:xfrm>
            <a:off x="4265211" y="1924879"/>
            <a:ext cx="366158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Aprobación del compromiso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2"/>
          <p:cNvSpPr/>
          <p:nvPr/>
        </p:nvSpPr>
        <p:spPr>
          <a:xfrm>
            <a:off x="4393937" y="2589449"/>
            <a:ext cx="3681351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Delegación Fiscal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Controla, aprueba el compromiso y lo suscribe.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18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2"/>
          <p:cNvSpPr txBox="1"/>
          <p:nvPr/>
        </p:nvSpPr>
        <p:spPr>
          <a:xfrm>
            <a:off x="8242276" y="2598394"/>
            <a:ext cx="3795926" cy="385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7800" marR="0" lvl="0" indent="-177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UOC: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Notifica a todos  los oferentes, mediante el Portal de Compras Públicas. Al adjudicatario además se le notifica el acto administrativo y orden de Provisión.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Adjudicatario: Constituir Gtía. de Adjudicación, dentro de 5 días hábiles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4500" marR="0" lvl="0" indent="-177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2"/>
          <p:cNvSpPr/>
          <p:nvPr/>
        </p:nvSpPr>
        <p:spPr>
          <a:xfrm>
            <a:off x="7907495" y="1575101"/>
            <a:ext cx="4407490" cy="891978"/>
          </a:xfrm>
          <a:prstGeom prst="chevron">
            <a:avLst>
              <a:gd name="adj" fmla="val 50000"/>
            </a:avLst>
          </a:prstGeom>
          <a:solidFill>
            <a:srgbClr val="EF410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Notificación de la adjudicación y Constitución de Garantias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3"/>
          <p:cNvGrpSpPr/>
          <p:nvPr/>
        </p:nvGrpSpPr>
        <p:grpSpPr>
          <a:xfrm>
            <a:off x="6597574" y="1586327"/>
            <a:ext cx="5549209" cy="4529813"/>
            <a:chOff x="5632317" y="1189775"/>
            <a:chExt cx="3305700" cy="3397444"/>
          </a:xfrm>
        </p:grpSpPr>
        <p:sp>
          <p:nvSpPr>
            <p:cNvPr id="261" name="Google Shape;261;p23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EF41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Aprobación del </a:t>
              </a:r>
              <a:endParaRPr sz="19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Ordenado a Pagar</a:t>
              </a:r>
              <a:endParaRPr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3"/>
            <p:cNvSpPr txBox="1"/>
            <p:nvPr/>
          </p:nvSpPr>
          <p:spPr>
            <a:xfrm>
              <a:off x="6538335" y="1971519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Serv. Adm. Fciero. (SAF)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Controla la conformación de la Factura y el ordenado a pagar generado, aprueba y subscribe.</a:t>
              </a:r>
              <a:endPara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" name="Google Shape;263;p23"/>
          <p:cNvGrpSpPr/>
          <p:nvPr/>
        </p:nvGrpSpPr>
        <p:grpSpPr>
          <a:xfrm>
            <a:off x="3168484" y="1586327"/>
            <a:ext cx="4805176" cy="4366760"/>
            <a:chOff x="4501879" y="1189775"/>
            <a:chExt cx="2605721" cy="3275151"/>
          </a:xfrm>
        </p:grpSpPr>
        <p:sp>
          <p:nvSpPr>
            <p:cNvPr id="264" name="Google Shape;264;p23"/>
            <p:cNvSpPr/>
            <p:nvPr/>
          </p:nvSpPr>
          <p:spPr>
            <a:xfrm>
              <a:off x="4538982" y="1189775"/>
              <a:ext cx="2568618" cy="669000"/>
            </a:xfrm>
            <a:prstGeom prst="chevron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Ordenado a Pagar</a:t>
              </a:r>
              <a:endPara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3"/>
            <p:cNvSpPr txBox="1"/>
            <p:nvPr/>
          </p:nvSpPr>
          <p:spPr>
            <a:xfrm>
              <a:off x="4501879" y="1849226"/>
              <a:ext cx="2393984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Servicio Contable: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just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● 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Confecciona el ordenado a pagar que es suscripto por los funcionarios autorizados.</a:t>
              </a:r>
              <a:r>
                <a:rPr lang="en-US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23"/>
          <p:cNvSpPr txBox="1"/>
          <p:nvPr/>
        </p:nvSpPr>
        <p:spPr>
          <a:xfrm>
            <a:off x="-1" y="1056488"/>
            <a:ext cx="9939647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Procedimiento de Contratación Directa por Causa o Naturaleza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3"/>
          <p:cNvSpPr/>
          <p:nvPr/>
        </p:nvSpPr>
        <p:spPr>
          <a:xfrm rot="5400000">
            <a:off x="5900057" y="-5900057"/>
            <a:ext cx="391886" cy="12192000"/>
          </a:xfrm>
          <a:prstGeom prst="rect">
            <a:avLst/>
          </a:prstGeom>
          <a:solidFill>
            <a:srgbClr val="980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1886"/>
            <a:ext cx="12192000" cy="65127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3"/>
          <p:cNvSpPr txBox="1"/>
          <p:nvPr/>
        </p:nvSpPr>
        <p:spPr>
          <a:xfrm>
            <a:off x="231182" y="2552800"/>
            <a:ext cx="2772165" cy="2185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UOC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adjunta: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● Factura conformada por comisión de recepción.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● Remito, en caso de corresponder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3"/>
          <p:cNvSpPr/>
          <p:nvPr/>
        </p:nvSpPr>
        <p:spPr>
          <a:xfrm>
            <a:off x="-1" y="1597553"/>
            <a:ext cx="4143634" cy="880752"/>
          </a:xfrm>
          <a:prstGeom prst="homePlate">
            <a:avLst>
              <a:gd name="adj" fmla="val 50000"/>
            </a:avLst>
          </a:prstGeom>
          <a:solidFill>
            <a:srgbClr val="80201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Recepción de Factura/ Remito</a:t>
            </a: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1438</Words>
  <Application>Microsoft Office PowerPoint</Application>
  <PresentationFormat>Panorámica</PresentationFormat>
  <Paragraphs>217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Amiri</vt:lpstr>
      <vt:lpstr>Franklin Gothic</vt:lpstr>
      <vt:lpstr>Algerian</vt:lpstr>
      <vt:lpstr>Arial Black</vt:lpstr>
      <vt:lpstr>Calibri</vt:lpstr>
      <vt:lpstr>Aharoni</vt:lpstr>
      <vt:lpstr>Bell MT</vt:lpstr>
      <vt:lpstr>Comic Sans MS</vt:lpstr>
      <vt:lpstr>Arial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1</cp:revision>
  <dcterms:modified xsi:type="dcterms:W3CDTF">2025-03-14T14:23:16Z</dcterms:modified>
</cp:coreProperties>
</file>