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67" r:id="rId9"/>
    <p:sldId id="268" r:id="rId10"/>
    <p:sldId id="270" r:id="rId11"/>
    <p:sldId id="271" r:id="rId12"/>
    <p:sldId id="276" r:id="rId13"/>
    <p:sldId id="277" r:id="rId14"/>
    <p:sldId id="279" r:id="rId15"/>
    <p:sldId id="275" r:id="rId16"/>
    <p:sldId id="281" r:id="rId17"/>
    <p:sldId id="280" r:id="rId18"/>
    <p:sldId id="273" r:id="rId19"/>
    <p:sldId id="274" r:id="rId20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59389CB-86A2-4640-A2B5-062C1DC0718F}">
          <p14:sldIdLst>
            <p14:sldId id="256"/>
            <p14:sldId id="257"/>
            <p14:sldId id="259"/>
            <p14:sldId id="260"/>
            <p14:sldId id="261"/>
            <p14:sldId id="262"/>
            <p14:sldId id="266"/>
            <p14:sldId id="267"/>
            <p14:sldId id="268"/>
            <p14:sldId id="270"/>
            <p14:sldId id="271"/>
            <p14:sldId id="276"/>
            <p14:sldId id="277"/>
            <p14:sldId id="279"/>
            <p14:sldId id="275"/>
          </p14:sldIdLst>
        </p14:section>
        <p14:section name="Orden de Compra" id="{9EA195B0-8056-41AC-8CD8-8439E49EB1CD}">
          <p14:sldIdLst>
            <p14:sldId id="281"/>
            <p14:sldId id="280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h4+LpJ7H8DE0N3PepNGkFz/gh4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C5DE"/>
    <a:srgbClr val="BAF2F2"/>
    <a:srgbClr val="EF410B"/>
    <a:srgbClr val="EC2828"/>
    <a:srgbClr val="EF4F4F"/>
    <a:srgbClr val="BC1430"/>
    <a:srgbClr val="F4F7D3"/>
    <a:srgbClr val="C4D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06"/>
    </p:cViewPr>
  </p:sorter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34957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9" name="Google Shape;139;p1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7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9762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20" name="Google Shape;32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6520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e60c223f63_0_4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e60c223f63_0_405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ge60c223f63_0_405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4786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e60c223f63_0_4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e60c223f63_0_405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ge60c223f63_0_405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04767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e60c223f63_0_4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e60c223f63_0_405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ge60c223f63_0_405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861677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e60c223f63_0_4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e60c223f63_0_405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ge60c223f63_0_405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12980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e60c223f63_0_4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e60c223f63_0_405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ge60c223f63_0_405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61671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e60c223f63_0_4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e60c223f63_0_405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ge60c223f63_0_405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16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47862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e60c223f63_0_4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e60c223f63_0_405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ge60c223f63_0_405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818902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e60c223f63_0_4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e60c223f63_0_405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ge60c223f63_0_405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2935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20" name="Google Shape;32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08214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9" name="Google Shape;14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56964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e50d97f198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e50d97f198_0_1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ge50d97f198_0_11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493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e50d97f198_0_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5" name="Google Shape;175;ge50d97f198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70278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e60c223f63_0_2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e60c223f63_0_218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ge60c223f63_0_218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1035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e60c223f63_0_2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e60c223f63_0_280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ge60c223f63_0_280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0271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e60c223f63_0_3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e60c223f63_0_366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ge60c223f63_0_366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1991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e60c223f63_0_3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e60c223f63_0_384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ge60c223f63_0_384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4731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e60c223f63_0_4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e60c223f63_0_405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ge60c223f63_0_405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0901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2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bg>
      <p:bgPr>
        <a:solidFill>
          <a:srgbClr val="F2F2F2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8"/>
          <p:cNvSpPr txBox="1">
            <a:spLocks noGrp="1"/>
          </p:cNvSpPr>
          <p:nvPr>
            <p:ph type="title"/>
          </p:nvPr>
        </p:nvSpPr>
        <p:spPr>
          <a:xfrm>
            <a:off x="838200" y="323085"/>
            <a:ext cx="10515600" cy="5808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8"/>
          <p:cNvSpPr/>
          <p:nvPr/>
        </p:nvSpPr>
        <p:spPr>
          <a:xfrm>
            <a:off x="393701" y="2555644"/>
            <a:ext cx="2578099" cy="2713542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8"/>
          <p:cNvSpPr/>
          <p:nvPr/>
        </p:nvSpPr>
        <p:spPr>
          <a:xfrm>
            <a:off x="770733" y="2921000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8"/>
          <p:cNvSpPr/>
          <p:nvPr/>
        </p:nvSpPr>
        <p:spPr>
          <a:xfrm rot="10800000">
            <a:off x="2597711" y="2555644"/>
            <a:ext cx="2578099" cy="2713542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8"/>
          <p:cNvSpPr/>
          <p:nvPr/>
        </p:nvSpPr>
        <p:spPr>
          <a:xfrm rot="10800000">
            <a:off x="2971800" y="2998926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8"/>
          <p:cNvSpPr/>
          <p:nvPr/>
        </p:nvSpPr>
        <p:spPr>
          <a:xfrm>
            <a:off x="4798777" y="2555644"/>
            <a:ext cx="2578099" cy="2713542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8"/>
          <p:cNvSpPr/>
          <p:nvPr/>
        </p:nvSpPr>
        <p:spPr>
          <a:xfrm>
            <a:off x="5175809" y="2921000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8"/>
          <p:cNvSpPr/>
          <p:nvPr/>
        </p:nvSpPr>
        <p:spPr>
          <a:xfrm rot="10800000">
            <a:off x="7002787" y="2555644"/>
            <a:ext cx="2578099" cy="2713542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8"/>
          <p:cNvSpPr/>
          <p:nvPr/>
        </p:nvSpPr>
        <p:spPr>
          <a:xfrm rot="10800000">
            <a:off x="7376876" y="2998926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8"/>
          <p:cNvSpPr/>
          <p:nvPr/>
        </p:nvSpPr>
        <p:spPr>
          <a:xfrm>
            <a:off x="9203853" y="2555644"/>
            <a:ext cx="2578099" cy="2713542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8"/>
          <p:cNvSpPr/>
          <p:nvPr/>
        </p:nvSpPr>
        <p:spPr>
          <a:xfrm>
            <a:off x="9580885" y="2921000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8"/>
          <p:cNvSpPr/>
          <p:nvPr/>
        </p:nvSpPr>
        <p:spPr>
          <a:xfrm rot="10800000">
            <a:off x="11407863" y="2555644"/>
            <a:ext cx="2578099" cy="2713542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8"/>
          <p:cNvSpPr/>
          <p:nvPr/>
        </p:nvSpPr>
        <p:spPr>
          <a:xfrm rot="10800000">
            <a:off x="11781952" y="2998926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8"/>
          <p:cNvSpPr/>
          <p:nvPr/>
        </p:nvSpPr>
        <p:spPr>
          <a:xfrm rot="10800000">
            <a:off x="-1807367" y="2555644"/>
            <a:ext cx="2578099" cy="2713542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8"/>
          <p:cNvSpPr/>
          <p:nvPr/>
        </p:nvSpPr>
        <p:spPr>
          <a:xfrm rot="10800000">
            <a:off x="-1433278" y="2998926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8"/>
          <p:cNvSpPr/>
          <p:nvPr/>
        </p:nvSpPr>
        <p:spPr>
          <a:xfrm rot="10800000">
            <a:off x="892234" y="3042502"/>
            <a:ext cx="1583974" cy="158397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8"/>
          <p:cNvSpPr/>
          <p:nvPr/>
        </p:nvSpPr>
        <p:spPr>
          <a:xfrm rot="10800000">
            <a:off x="1008282" y="3164002"/>
            <a:ext cx="1331505" cy="133150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28"/>
          <p:cNvSpPr/>
          <p:nvPr/>
        </p:nvSpPr>
        <p:spPr>
          <a:xfrm rot="10800000">
            <a:off x="3093301" y="3120428"/>
            <a:ext cx="1583974" cy="158397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8"/>
          <p:cNvSpPr/>
          <p:nvPr/>
        </p:nvSpPr>
        <p:spPr>
          <a:xfrm rot="10800000">
            <a:off x="5304013" y="3037767"/>
            <a:ext cx="1583974" cy="158397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8"/>
          <p:cNvSpPr/>
          <p:nvPr/>
        </p:nvSpPr>
        <p:spPr>
          <a:xfrm rot="10800000">
            <a:off x="7505078" y="3120428"/>
            <a:ext cx="1583974" cy="158397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8"/>
          <p:cNvSpPr/>
          <p:nvPr/>
        </p:nvSpPr>
        <p:spPr>
          <a:xfrm rot="10800000">
            <a:off x="9695686" y="3037767"/>
            <a:ext cx="1583974" cy="158397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8"/>
          <p:cNvSpPr/>
          <p:nvPr/>
        </p:nvSpPr>
        <p:spPr>
          <a:xfrm rot="10800000">
            <a:off x="3219534" y="3246662"/>
            <a:ext cx="1331505" cy="133150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8"/>
          <p:cNvSpPr/>
          <p:nvPr/>
        </p:nvSpPr>
        <p:spPr>
          <a:xfrm rot="10800000">
            <a:off x="5423546" y="3164000"/>
            <a:ext cx="1331505" cy="133150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8"/>
          <p:cNvSpPr/>
          <p:nvPr/>
        </p:nvSpPr>
        <p:spPr>
          <a:xfrm rot="10800000">
            <a:off x="7631122" y="3246661"/>
            <a:ext cx="1331505" cy="133150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8"/>
          <p:cNvSpPr/>
          <p:nvPr/>
        </p:nvSpPr>
        <p:spPr>
          <a:xfrm rot="10800000">
            <a:off x="9819403" y="3163999"/>
            <a:ext cx="1331505" cy="133150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8"/>
          <p:cNvSpPr/>
          <p:nvPr/>
        </p:nvSpPr>
        <p:spPr>
          <a:xfrm>
            <a:off x="1623709" y="4583449"/>
            <a:ext cx="121024" cy="5720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8"/>
          <p:cNvSpPr/>
          <p:nvPr/>
        </p:nvSpPr>
        <p:spPr>
          <a:xfrm>
            <a:off x="3824774" y="2548369"/>
            <a:ext cx="121024" cy="57205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8"/>
          <p:cNvSpPr/>
          <p:nvPr/>
        </p:nvSpPr>
        <p:spPr>
          <a:xfrm>
            <a:off x="6035487" y="4621738"/>
            <a:ext cx="121024" cy="57205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8"/>
          <p:cNvSpPr/>
          <p:nvPr/>
        </p:nvSpPr>
        <p:spPr>
          <a:xfrm>
            <a:off x="8229853" y="2555644"/>
            <a:ext cx="121024" cy="5720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8"/>
          <p:cNvSpPr/>
          <p:nvPr/>
        </p:nvSpPr>
        <p:spPr>
          <a:xfrm>
            <a:off x="10427162" y="4621738"/>
            <a:ext cx="121024" cy="5720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8"/>
          <p:cNvSpPr txBox="1">
            <a:spLocks noGrp="1"/>
          </p:cNvSpPr>
          <p:nvPr>
            <p:ph type="body" idx="1"/>
          </p:nvPr>
        </p:nvSpPr>
        <p:spPr>
          <a:xfrm>
            <a:off x="3186063" y="3382913"/>
            <a:ext cx="1360488" cy="1317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7200"/>
              <a:buNone/>
              <a:defRPr sz="72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28"/>
          <p:cNvSpPr txBox="1">
            <a:spLocks noGrp="1"/>
          </p:cNvSpPr>
          <p:nvPr>
            <p:ph type="body" idx="2"/>
          </p:nvPr>
        </p:nvSpPr>
        <p:spPr>
          <a:xfrm>
            <a:off x="5407582" y="3304113"/>
            <a:ext cx="1360488" cy="1317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7200"/>
              <a:buNone/>
              <a:defRPr sz="7200" b="1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28"/>
          <p:cNvSpPr txBox="1">
            <a:spLocks noGrp="1"/>
          </p:cNvSpPr>
          <p:nvPr>
            <p:ph type="body" idx="3"/>
          </p:nvPr>
        </p:nvSpPr>
        <p:spPr>
          <a:xfrm>
            <a:off x="1012553" y="3302231"/>
            <a:ext cx="1360488" cy="1317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7200"/>
              <a:buNone/>
              <a:defRPr sz="72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28"/>
          <p:cNvSpPr txBox="1">
            <a:spLocks noGrp="1"/>
          </p:cNvSpPr>
          <p:nvPr>
            <p:ph type="body" idx="4"/>
          </p:nvPr>
        </p:nvSpPr>
        <p:spPr>
          <a:xfrm>
            <a:off x="7610121" y="3430353"/>
            <a:ext cx="1360488" cy="1317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7200"/>
              <a:buNone/>
              <a:defRPr sz="7200" b="1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28"/>
          <p:cNvSpPr txBox="1">
            <a:spLocks noGrp="1"/>
          </p:cNvSpPr>
          <p:nvPr>
            <p:ph type="body" idx="5"/>
          </p:nvPr>
        </p:nvSpPr>
        <p:spPr>
          <a:xfrm>
            <a:off x="9814130" y="3297135"/>
            <a:ext cx="1360488" cy="1317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28"/>
          <p:cNvSpPr/>
          <p:nvPr/>
        </p:nvSpPr>
        <p:spPr>
          <a:xfrm rot="10800000">
            <a:off x="1526274" y="5120291"/>
            <a:ext cx="312952" cy="31295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8"/>
          <p:cNvSpPr/>
          <p:nvPr/>
        </p:nvSpPr>
        <p:spPr>
          <a:xfrm rot="10800000">
            <a:off x="3728810" y="2381306"/>
            <a:ext cx="312952" cy="31295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8"/>
          <p:cNvSpPr/>
          <p:nvPr/>
        </p:nvSpPr>
        <p:spPr>
          <a:xfrm rot="10800000">
            <a:off x="5931350" y="5112710"/>
            <a:ext cx="312952" cy="31295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8"/>
          <p:cNvSpPr/>
          <p:nvPr/>
        </p:nvSpPr>
        <p:spPr>
          <a:xfrm rot="10800000">
            <a:off x="8133886" y="2374356"/>
            <a:ext cx="312952" cy="31295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8"/>
          <p:cNvSpPr/>
          <p:nvPr/>
        </p:nvSpPr>
        <p:spPr>
          <a:xfrm rot="10800000">
            <a:off x="10328679" y="5112710"/>
            <a:ext cx="312952" cy="31295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8"/>
          <p:cNvSpPr txBox="1">
            <a:spLocks noGrp="1"/>
          </p:cNvSpPr>
          <p:nvPr>
            <p:ph type="body" idx="6"/>
          </p:nvPr>
        </p:nvSpPr>
        <p:spPr>
          <a:xfrm>
            <a:off x="323865" y="5443524"/>
            <a:ext cx="2700338" cy="119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7" name="Google Shape;127;p28"/>
          <p:cNvSpPr txBox="1">
            <a:spLocks noGrp="1"/>
          </p:cNvSpPr>
          <p:nvPr>
            <p:ph type="body" idx="7"/>
          </p:nvPr>
        </p:nvSpPr>
        <p:spPr>
          <a:xfrm>
            <a:off x="2603674" y="1158262"/>
            <a:ext cx="2700338" cy="119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28"/>
          <p:cNvSpPr txBox="1">
            <a:spLocks noGrp="1"/>
          </p:cNvSpPr>
          <p:nvPr>
            <p:ph type="body" idx="8"/>
          </p:nvPr>
        </p:nvSpPr>
        <p:spPr>
          <a:xfrm>
            <a:off x="6940193" y="1158262"/>
            <a:ext cx="2700338" cy="119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9" name="Google Shape;129;p28"/>
          <p:cNvSpPr txBox="1">
            <a:spLocks noGrp="1"/>
          </p:cNvSpPr>
          <p:nvPr>
            <p:ph type="body" idx="9"/>
          </p:nvPr>
        </p:nvSpPr>
        <p:spPr>
          <a:xfrm>
            <a:off x="4676538" y="5440825"/>
            <a:ext cx="2700338" cy="119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0" name="Google Shape;130;p28"/>
          <p:cNvSpPr txBox="1">
            <a:spLocks noGrp="1"/>
          </p:cNvSpPr>
          <p:nvPr>
            <p:ph type="body" idx="13"/>
          </p:nvPr>
        </p:nvSpPr>
        <p:spPr>
          <a:xfrm>
            <a:off x="9029211" y="5425937"/>
            <a:ext cx="2700338" cy="119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28"/>
          <p:cNvSpPr/>
          <p:nvPr/>
        </p:nvSpPr>
        <p:spPr>
          <a:xfrm flipH="1">
            <a:off x="1593972" y="5185996"/>
            <a:ext cx="181542" cy="181542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8"/>
          <p:cNvSpPr/>
          <p:nvPr/>
        </p:nvSpPr>
        <p:spPr>
          <a:xfrm flipH="1">
            <a:off x="5996702" y="5185996"/>
            <a:ext cx="181542" cy="181542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8"/>
          <p:cNvSpPr/>
          <p:nvPr/>
        </p:nvSpPr>
        <p:spPr>
          <a:xfrm flipH="1">
            <a:off x="10395454" y="5182452"/>
            <a:ext cx="181542" cy="181542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8"/>
          <p:cNvSpPr/>
          <p:nvPr/>
        </p:nvSpPr>
        <p:spPr>
          <a:xfrm flipH="1">
            <a:off x="3795674" y="2447011"/>
            <a:ext cx="181542" cy="181542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8"/>
          <p:cNvSpPr/>
          <p:nvPr/>
        </p:nvSpPr>
        <p:spPr>
          <a:xfrm flipH="1">
            <a:off x="8199591" y="2439404"/>
            <a:ext cx="181542" cy="181542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5" name="Google Shape;25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7" name="Google Shape;27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4" name="Google Shape;34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compraspublicas.sanjuan.gob.ar/" TargetMode="Externa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0327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"/>
          <p:cNvSpPr txBox="1"/>
          <p:nvPr/>
        </p:nvSpPr>
        <p:spPr>
          <a:xfrm>
            <a:off x="2422566" y="448350"/>
            <a:ext cx="9302060" cy="2706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RÉGIMEN DE COMPRAS Y CONTRATACIONES DE BIENES Y SERVICIOS GOBIERNO DE SAN JUAN</a:t>
            </a:r>
            <a:endParaRPr sz="50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"/>
          <p:cNvSpPr/>
          <p:nvPr/>
        </p:nvSpPr>
        <p:spPr>
          <a:xfrm rot="5400000">
            <a:off x="5181600" y="-152400"/>
            <a:ext cx="1828800" cy="12192000"/>
          </a:xfrm>
          <a:prstGeom prst="rect">
            <a:avLst/>
          </a:prstGeom>
          <a:solidFill>
            <a:srgbClr val="5000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EFEF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3" name="Google Shape;14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5731" y="580734"/>
            <a:ext cx="1646835" cy="1832681"/>
          </a:xfrm>
          <a:prstGeom prst="ellipse">
            <a:avLst/>
          </a:prstGeom>
          <a:noFill/>
          <a:ln w="63500" cap="rnd" cmpd="sng">
            <a:solidFill>
              <a:srgbClr val="A20000"/>
            </a:solidFill>
            <a:prstDash val="solid"/>
            <a:round/>
            <a:headEnd type="none" w="sm" len="sm"/>
            <a:tailEnd type="none" w="sm" len="sm"/>
          </a:ln>
          <a:effectLst>
            <a:outerShdw blurRad="381000" dist="292100" dir="5400000" sx="-80000" sy="-18000" rotWithShape="0">
              <a:srgbClr val="000000">
                <a:alpha val="20000"/>
              </a:srgbClr>
            </a:outerShdw>
          </a:effectLst>
        </p:spPr>
      </p:pic>
      <p:sp>
        <p:nvSpPr>
          <p:cNvPr id="144" name="Google Shape;144;p1"/>
          <p:cNvSpPr/>
          <p:nvPr/>
        </p:nvSpPr>
        <p:spPr>
          <a:xfrm>
            <a:off x="411750" y="4057650"/>
            <a:ext cx="11295900" cy="8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200" b="1" i="0" u="none" strike="noStrike" cap="none" dirty="0">
                <a:solidFill>
                  <a:srgbClr val="FFFFFF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MÓDULO II: PROCEDIMIENTO DE COMPRAS Y CONTRATACIONES</a:t>
            </a:r>
            <a:endParaRPr sz="2200" b="0" i="0" u="none" strike="noStrike" cap="none" dirty="0">
              <a:solidFill>
                <a:srgbClr val="53813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20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"/>
          <p:cNvSpPr/>
          <p:nvPr/>
        </p:nvSpPr>
        <p:spPr>
          <a:xfrm>
            <a:off x="645575" y="4919250"/>
            <a:ext cx="11295900" cy="14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rgbClr val="53813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b="1" dirty="0">
                <a:solidFill>
                  <a:srgbClr val="FFFFFF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ETAPAS SEGÚN EL PROCEDIMIENTO </a:t>
            </a:r>
            <a:r>
              <a:rPr lang="en-US" sz="2000" b="1">
                <a:solidFill>
                  <a:srgbClr val="FFFFFF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DE SELECCIÓN: </a:t>
            </a:r>
            <a:r>
              <a:rPr lang="en-US" sz="2000" b="1" dirty="0">
                <a:solidFill>
                  <a:srgbClr val="FFFFFF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CONTRATACIONES DIRECTAS</a:t>
            </a:r>
            <a:endParaRPr sz="20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7206">
        <p:cut/>
      </p:transition>
    </mc:Choice>
    <mc:Fallback xmlns="">
      <p:transition advClick="0" advTm="7206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78;ge50d97f198_0_1"/>
          <p:cNvSpPr/>
          <p:nvPr/>
        </p:nvSpPr>
        <p:spPr>
          <a:xfrm rot="5400000">
            <a:off x="5921056" y="594973"/>
            <a:ext cx="334054" cy="12192000"/>
          </a:xfrm>
          <a:prstGeom prst="rect">
            <a:avLst/>
          </a:prstGeom>
          <a:solidFill>
            <a:srgbClr val="5000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2" name="Google Shape;322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1077" y="1023257"/>
            <a:ext cx="6503437" cy="1872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180;ge50d97f198_0_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201880"/>
            <a:ext cx="12192000" cy="7659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77;ge50d97f198_0_1"/>
          <p:cNvSpPr/>
          <p:nvPr/>
        </p:nvSpPr>
        <p:spPr>
          <a:xfrm rot="5400000" flipH="1">
            <a:off x="5923808" y="-6030686"/>
            <a:ext cx="344384" cy="12192000"/>
          </a:xfrm>
          <a:prstGeom prst="rect">
            <a:avLst/>
          </a:prstGeom>
          <a:solidFill>
            <a:srgbClr val="9803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508065" y="6550222"/>
            <a:ext cx="31758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SzPts val="1400"/>
            </a:pPr>
            <a:r>
              <a:rPr lang="es-AR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https://compraspublicas.sanjuan.gob.ar/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14659">
            <a:off x="7442845" y="3542963"/>
            <a:ext cx="1467748" cy="1124484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4275438" y="2831260"/>
            <a:ext cx="39539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latin typeface="Comic Sans MS" pitchFamily="66" charset="0"/>
              </a:rPr>
              <a:t>Continuamos Con Contratación Directa por Monto (compromiso)</a:t>
            </a:r>
          </a:p>
          <a:p>
            <a:r>
              <a:rPr lang="es-AR" sz="2400" dirty="0">
                <a:latin typeface="Comic Sans MS" pitchFamily="66" charset="0"/>
              </a:rPr>
              <a:t>y Orden de compra……..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798"/>
    </mc:Choice>
    <mc:Fallback xmlns="">
      <p:transition spd="slow" advClick="0" advTm="47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e60c223f63_0_405"/>
          <p:cNvSpPr txBox="1"/>
          <p:nvPr/>
        </p:nvSpPr>
        <p:spPr>
          <a:xfrm>
            <a:off x="873776" y="2678203"/>
            <a:ext cx="2981526" cy="3813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</a:rPr>
              <a:t>.</a:t>
            </a:r>
            <a:endParaRPr sz="2000" dirty="0">
              <a:solidFill>
                <a:schemeClr val="dk1"/>
              </a:solidFill>
            </a:endParaRPr>
          </a:p>
        </p:txBody>
      </p:sp>
      <p:sp>
        <p:nvSpPr>
          <p:cNvPr id="302" name="Google Shape;302;ge60c223f63_0_405"/>
          <p:cNvSpPr txBox="1"/>
          <p:nvPr/>
        </p:nvSpPr>
        <p:spPr>
          <a:xfrm>
            <a:off x="-2" y="867071"/>
            <a:ext cx="12192002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n-US" sz="2500" b="1" dirty="0" err="1">
                <a:solidFill>
                  <a:schemeClr val="dk1"/>
                </a:solidFill>
              </a:rPr>
              <a:t>Procedimiento</a:t>
            </a:r>
            <a:r>
              <a:rPr lang="en-US" sz="2500" b="1" dirty="0">
                <a:solidFill>
                  <a:schemeClr val="dk1"/>
                </a:solidFill>
              </a:rPr>
              <a:t> de </a:t>
            </a:r>
            <a:r>
              <a:rPr lang="en-US" sz="2500" b="1" dirty="0" err="1">
                <a:solidFill>
                  <a:schemeClr val="dk1"/>
                </a:solidFill>
              </a:rPr>
              <a:t>Contratación</a:t>
            </a:r>
            <a:r>
              <a:rPr lang="en-US" sz="2500" b="1" dirty="0">
                <a:solidFill>
                  <a:schemeClr val="dk1"/>
                </a:solidFill>
              </a:rPr>
              <a:t> Directa </a:t>
            </a:r>
            <a:r>
              <a:rPr lang="en-US" sz="2500" b="1" dirty="0" err="1">
                <a:solidFill>
                  <a:schemeClr val="dk1"/>
                </a:solidFill>
              </a:rPr>
              <a:t>por</a:t>
            </a:r>
            <a:r>
              <a:rPr lang="en-US" sz="2500" b="1" dirty="0">
                <a:solidFill>
                  <a:schemeClr val="dk1"/>
                </a:solidFill>
              </a:rPr>
              <a:t> Monto (Pago </a:t>
            </a:r>
            <a:r>
              <a:rPr lang="en-US" sz="2500" b="1" dirty="0" err="1">
                <a:solidFill>
                  <a:schemeClr val="dk1"/>
                </a:solidFill>
              </a:rPr>
              <a:t>Tesorería</a:t>
            </a:r>
            <a:r>
              <a:rPr lang="en-US" sz="2500" b="1" dirty="0">
                <a:solidFill>
                  <a:schemeClr val="dk1"/>
                </a:solidFill>
              </a:rPr>
              <a:t>) “</a:t>
            </a:r>
            <a:r>
              <a:rPr lang="en-US" sz="2500" b="1" dirty="0" err="1">
                <a:solidFill>
                  <a:schemeClr val="dk1"/>
                </a:solidFill>
              </a:rPr>
              <a:t>Compromiso</a:t>
            </a:r>
            <a:r>
              <a:rPr lang="en-US" sz="2500" b="1" dirty="0">
                <a:solidFill>
                  <a:schemeClr val="dk1"/>
                </a:solidFill>
              </a:rPr>
              <a:t>”.</a:t>
            </a:r>
            <a:endParaRPr lang="en-US" sz="2500" dirty="0"/>
          </a:p>
        </p:txBody>
      </p:sp>
      <p:sp>
        <p:nvSpPr>
          <p:cNvPr id="12" name="Google Shape;177;ge50d97f198_0_1"/>
          <p:cNvSpPr/>
          <p:nvPr/>
        </p:nvSpPr>
        <p:spPr>
          <a:xfrm rot="5400000">
            <a:off x="5900057" y="-5900057"/>
            <a:ext cx="391886" cy="12192000"/>
          </a:xfrm>
          <a:prstGeom prst="rect">
            <a:avLst/>
          </a:prstGeom>
          <a:solidFill>
            <a:srgbClr val="9803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80;ge50d97f198_0_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" y="260615"/>
            <a:ext cx="12192000" cy="651279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283;ge60c223f63_0_384"/>
          <p:cNvSpPr txBox="1"/>
          <p:nvPr/>
        </p:nvSpPr>
        <p:spPr>
          <a:xfrm>
            <a:off x="877011" y="2666691"/>
            <a:ext cx="2981526" cy="3813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</a:endParaRPr>
          </a:p>
        </p:txBody>
      </p:sp>
      <p:sp>
        <p:nvSpPr>
          <p:cNvPr id="17" name="Google Shape;285;ge60c223f63_0_384"/>
          <p:cNvSpPr/>
          <p:nvPr/>
        </p:nvSpPr>
        <p:spPr>
          <a:xfrm>
            <a:off x="4021883" y="1819682"/>
            <a:ext cx="4262655" cy="953995"/>
          </a:xfrm>
          <a:prstGeom prst="chevron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s-AR" sz="1900" b="1" dirty="0">
                <a:solidFill>
                  <a:schemeClr val="lt1"/>
                </a:solidFill>
              </a:rPr>
              <a:t>Visto Bueno en la Solicitud del gasto</a:t>
            </a:r>
            <a:endParaRPr lang="es-AR" sz="1900" dirty="0">
              <a:solidFill>
                <a:schemeClr val="lt1"/>
              </a:solidFill>
            </a:endParaRPr>
          </a:p>
        </p:txBody>
      </p:sp>
      <p:grpSp>
        <p:nvGrpSpPr>
          <p:cNvPr id="18" name="Google Shape;278;ge60c223f63_0_384"/>
          <p:cNvGrpSpPr/>
          <p:nvPr/>
        </p:nvGrpSpPr>
        <p:grpSpPr>
          <a:xfrm>
            <a:off x="7800084" y="1816906"/>
            <a:ext cx="4407490" cy="4785373"/>
            <a:chOff x="5792033" y="1189777"/>
            <a:chExt cx="3305700" cy="3483048"/>
          </a:xfrm>
        </p:grpSpPr>
        <p:sp>
          <p:nvSpPr>
            <p:cNvPr id="19" name="Google Shape;279;ge60c223f63_0_384"/>
            <p:cNvSpPr/>
            <p:nvPr/>
          </p:nvSpPr>
          <p:spPr>
            <a:xfrm>
              <a:off x="5792033" y="1189777"/>
              <a:ext cx="3305700" cy="694369"/>
            </a:xfrm>
            <a:prstGeom prst="chevron">
              <a:avLst>
                <a:gd name="adj" fmla="val 50000"/>
              </a:avLst>
            </a:prstGeom>
            <a:solidFill>
              <a:srgbClr val="7EC5D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indent="0" algn="ctr">
                <a:buFont typeface="Arial"/>
                <a:buNone/>
              </a:pPr>
              <a:r>
                <a:rPr lang="es-AR" sz="1900" b="1" dirty="0">
                  <a:solidFill>
                    <a:schemeClr val="lt1"/>
                  </a:solidFill>
                </a:rPr>
                <a:t>Precio de Referencia Gestión de Compras </a:t>
              </a:r>
              <a:endParaRPr sz="1900" b="1" dirty="0">
                <a:solidFill>
                  <a:schemeClr val="lt1"/>
                </a:solidFill>
              </a:endParaRPr>
            </a:p>
          </p:txBody>
        </p:sp>
        <p:sp>
          <p:nvSpPr>
            <p:cNvPr id="20" name="Google Shape;280;ge60c223f63_0_384"/>
            <p:cNvSpPr txBox="1"/>
            <p:nvPr/>
          </p:nvSpPr>
          <p:spPr>
            <a:xfrm>
              <a:off x="6167063" y="2057125"/>
              <a:ext cx="22362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431800" lvl="0" indent="-17780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dk1"/>
                </a:solidFill>
              </a:endParaRPr>
            </a:p>
          </p:txBody>
        </p:sp>
      </p:grpSp>
      <p:grpSp>
        <p:nvGrpSpPr>
          <p:cNvPr id="21" name="Google Shape;191;ge60c223f63_0_218"/>
          <p:cNvGrpSpPr/>
          <p:nvPr/>
        </p:nvGrpSpPr>
        <p:grpSpPr>
          <a:xfrm>
            <a:off x="11720" y="1816904"/>
            <a:ext cx="4679235" cy="4986460"/>
            <a:chOff x="-1" y="1175973"/>
            <a:chExt cx="3509514" cy="3423542"/>
          </a:xfrm>
        </p:grpSpPr>
        <p:sp>
          <p:nvSpPr>
            <p:cNvPr id="22" name="Google Shape;192;ge60c223f63_0_218"/>
            <p:cNvSpPr/>
            <p:nvPr/>
          </p:nvSpPr>
          <p:spPr>
            <a:xfrm>
              <a:off x="-1" y="1175973"/>
              <a:ext cx="3509514" cy="654983"/>
            </a:xfrm>
            <a:prstGeom prst="homePlate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 b="1" dirty="0" err="1">
                  <a:solidFill>
                    <a:schemeClr val="lt1"/>
                  </a:solidFill>
                </a:rPr>
                <a:t>Solicitud</a:t>
              </a:r>
              <a:r>
                <a:rPr lang="en-US" sz="1900" b="1" dirty="0">
                  <a:solidFill>
                    <a:schemeClr val="lt1"/>
                  </a:solidFill>
                </a:rPr>
                <a:t> del </a:t>
              </a:r>
              <a:r>
                <a:rPr lang="en-US" sz="1900" b="1" dirty="0" err="1">
                  <a:solidFill>
                    <a:schemeClr val="lt1"/>
                  </a:solidFill>
                </a:rPr>
                <a:t>gasto</a:t>
              </a:r>
              <a:endParaRPr sz="1900" dirty="0">
                <a:solidFill>
                  <a:schemeClr val="lt1"/>
                </a:solidFill>
              </a:endParaRPr>
            </a:p>
          </p:txBody>
        </p:sp>
        <p:sp>
          <p:nvSpPr>
            <p:cNvPr id="23" name="Google Shape;193;ge60c223f63_0_218"/>
            <p:cNvSpPr txBox="1"/>
            <p:nvPr/>
          </p:nvSpPr>
          <p:spPr>
            <a:xfrm>
              <a:off x="106490" y="1857260"/>
              <a:ext cx="3244100" cy="27422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 err="1">
                  <a:solidFill>
                    <a:schemeClr val="dk1"/>
                  </a:solidFill>
                </a:rPr>
                <a:t>Realizada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dirty="0" err="1">
                  <a:solidFill>
                    <a:schemeClr val="dk1"/>
                  </a:solidFill>
                </a:rPr>
                <a:t>por</a:t>
              </a:r>
              <a:r>
                <a:rPr lang="en-US" sz="2000" dirty="0">
                  <a:solidFill>
                    <a:schemeClr val="dk1"/>
                  </a:solidFill>
                </a:rPr>
                <a:t> el sector </a:t>
              </a:r>
              <a:r>
                <a:rPr lang="en-US" sz="2000" dirty="0" err="1">
                  <a:solidFill>
                    <a:schemeClr val="dk1"/>
                  </a:solidFill>
                </a:rPr>
                <a:t>que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dirty="0" err="1">
                  <a:solidFill>
                    <a:schemeClr val="dk1"/>
                  </a:solidFill>
                </a:rPr>
                <a:t>requiere</a:t>
              </a:r>
              <a:r>
                <a:rPr lang="en-US" sz="2000" dirty="0">
                  <a:solidFill>
                    <a:schemeClr val="dk1"/>
                  </a:solidFill>
                </a:rPr>
                <a:t> el </a:t>
              </a:r>
              <a:r>
                <a:rPr lang="en-US" sz="2000" dirty="0" err="1">
                  <a:solidFill>
                    <a:schemeClr val="dk1"/>
                  </a:solidFill>
                </a:rPr>
                <a:t>bien</a:t>
              </a:r>
              <a:r>
                <a:rPr lang="en-US" sz="2000" dirty="0">
                  <a:solidFill>
                    <a:schemeClr val="dk1"/>
                  </a:solidFill>
                </a:rPr>
                <a:t> o </a:t>
              </a:r>
              <a:r>
                <a:rPr lang="en-US" sz="2000" dirty="0" err="1">
                  <a:solidFill>
                    <a:schemeClr val="dk1"/>
                  </a:solidFill>
                </a:rPr>
                <a:t>servicio</a:t>
              </a:r>
              <a:r>
                <a:rPr lang="en-US" sz="2000" dirty="0">
                  <a:solidFill>
                    <a:schemeClr val="dk1"/>
                  </a:solidFill>
                </a:rPr>
                <a:t> (ar</a:t>
              </a:r>
              <a:r>
                <a:rPr lang="en-US" sz="2000" dirty="0">
                  <a:solidFill>
                    <a:schemeClr val="dk1"/>
                  </a:solidFill>
                  <a:highlight>
                    <a:srgbClr val="FFFFFF"/>
                  </a:highlight>
                </a:rPr>
                <a:t>t.</a:t>
              </a:r>
              <a:r>
                <a:rPr lang="en-US" sz="2000" dirty="0">
                  <a:solidFill>
                    <a:schemeClr val="dk1"/>
                  </a:solidFill>
                </a:rPr>
                <a:t> 4 del D.R. Nº 0004-2020):</a:t>
              </a:r>
            </a:p>
            <a:p>
              <a:pPr lvl="0">
                <a:lnSpc>
                  <a:spcPct val="115000"/>
                </a:lnSpc>
              </a:pPr>
              <a:r>
                <a:rPr lang="en-US" sz="2000" dirty="0">
                  <a:solidFill>
                    <a:schemeClr val="dk1"/>
                  </a:solidFill>
                </a:rPr>
                <a:t>● </a:t>
              </a:r>
              <a:r>
                <a:rPr lang="en-US" sz="2000" dirty="0" err="1">
                  <a:solidFill>
                    <a:schemeClr val="dk1"/>
                  </a:solidFill>
                </a:rPr>
                <a:t>Indentificación</a:t>
              </a:r>
              <a:r>
                <a:rPr lang="en-US" sz="2000" dirty="0">
                  <a:solidFill>
                    <a:schemeClr val="dk1"/>
                  </a:solidFill>
                </a:rPr>
                <a:t> del </a:t>
              </a:r>
              <a:r>
                <a:rPr lang="en-US" sz="2000" dirty="0" err="1">
                  <a:solidFill>
                    <a:schemeClr val="dk1"/>
                  </a:solidFill>
                </a:rPr>
                <a:t>bs</a:t>
              </a:r>
              <a:r>
                <a:rPr lang="en-US" sz="2000" dirty="0">
                  <a:solidFill>
                    <a:schemeClr val="dk1"/>
                  </a:solidFill>
                </a:rPr>
                <a:t>./ss.</a:t>
              </a: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>
                  <a:solidFill>
                    <a:schemeClr val="dk1"/>
                  </a:solidFill>
                </a:rPr>
                <a:t>● </a:t>
              </a:r>
              <a:r>
                <a:rPr lang="en-US" sz="2000" dirty="0" err="1">
                  <a:solidFill>
                    <a:schemeClr val="dk1"/>
                  </a:solidFill>
                </a:rPr>
                <a:t>Fundamento</a:t>
              </a:r>
              <a:r>
                <a:rPr lang="en-US" sz="2000" dirty="0">
                  <a:solidFill>
                    <a:schemeClr val="dk1"/>
                  </a:solidFill>
                </a:rPr>
                <a:t> de </a:t>
              </a:r>
              <a:r>
                <a:rPr lang="en-US" sz="2000" dirty="0" err="1">
                  <a:solidFill>
                    <a:schemeClr val="dk1"/>
                  </a:solidFill>
                </a:rPr>
                <a:t>las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dirty="0" err="1">
                  <a:solidFill>
                    <a:schemeClr val="dk1"/>
                  </a:solidFill>
                </a:rPr>
                <a:t>circunstancias</a:t>
              </a:r>
              <a:r>
                <a:rPr lang="en-US" sz="2000" dirty="0">
                  <a:solidFill>
                    <a:schemeClr val="dk1"/>
                  </a:solidFill>
                </a:rPr>
                <a:t> y </a:t>
              </a:r>
              <a:r>
                <a:rPr lang="en-US" sz="2000" dirty="0" err="1">
                  <a:solidFill>
                    <a:schemeClr val="dk1"/>
                  </a:solidFill>
                </a:rPr>
                <a:t>motivos</a:t>
              </a:r>
              <a:r>
                <a:rPr lang="en-US" sz="2000" dirty="0">
                  <a:solidFill>
                    <a:schemeClr val="dk1"/>
                  </a:solidFill>
                </a:rPr>
                <a:t>.</a:t>
              </a: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>
                  <a:solidFill>
                    <a:schemeClr val="dk1"/>
                  </a:solidFill>
                </a:rPr>
                <a:t>● </a:t>
              </a:r>
              <a:r>
                <a:rPr lang="en-US" sz="2000" dirty="0" err="1">
                  <a:solidFill>
                    <a:schemeClr val="dk1"/>
                  </a:solidFill>
                </a:rPr>
                <a:t>Cantidad</a:t>
              </a:r>
              <a:r>
                <a:rPr lang="en-US" sz="2000" dirty="0">
                  <a:solidFill>
                    <a:schemeClr val="dk1"/>
                  </a:solidFill>
                </a:rPr>
                <a:t>, </a:t>
              </a:r>
              <a:r>
                <a:rPr lang="en-US" sz="2000" dirty="0" err="1">
                  <a:solidFill>
                    <a:schemeClr val="dk1"/>
                  </a:solidFill>
                </a:rPr>
                <a:t>unidad</a:t>
              </a:r>
              <a:r>
                <a:rPr lang="en-US" sz="2000" dirty="0">
                  <a:solidFill>
                    <a:schemeClr val="dk1"/>
                  </a:solidFill>
                </a:rPr>
                <a:t> de </a:t>
              </a:r>
              <a:r>
                <a:rPr lang="en-US" sz="2000" dirty="0" err="1">
                  <a:solidFill>
                    <a:schemeClr val="dk1"/>
                  </a:solidFill>
                </a:rPr>
                <a:t>medida</a:t>
              </a:r>
              <a:r>
                <a:rPr lang="en-US" sz="2000" dirty="0">
                  <a:solidFill>
                    <a:schemeClr val="dk1"/>
                  </a:solidFill>
                </a:rPr>
                <a:t>.</a:t>
              </a: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>
                  <a:solidFill>
                    <a:schemeClr val="dk1"/>
                  </a:solidFill>
                </a:rPr>
                <a:t>● </a:t>
              </a:r>
              <a:r>
                <a:rPr lang="en-US" sz="2000" dirty="0" err="1">
                  <a:solidFill>
                    <a:schemeClr val="dk1"/>
                  </a:solidFill>
                </a:rPr>
                <a:t>Inicio</a:t>
              </a:r>
              <a:r>
                <a:rPr lang="en-US" sz="2000" dirty="0">
                  <a:solidFill>
                    <a:schemeClr val="dk1"/>
                  </a:solidFill>
                </a:rPr>
                <a:t> y </a:t>
              </a:r>
              <a:r>
                <a:rPr lang="en-US" sz="2000" dirty="0" err="1">
                  <a:solidFill>
                    <a:schemeClr val="dk1"/>
                  </a:solidFill>
                </a:rPr>
                <a:t>duración</a:t>
              </a:r>
              <a:r>
                <a:rPr lang="en-US" sz="2000" dirty="0">
                  <a:solidFill>
                    <a:schemeClr val="dk1"/>
                  </a:solidFill>
                </a:rPr>
                <a:t> de la </a:t>
              </a:r>
              <a:r>
                <a:rPr lang="en-US" sz="2000" dirty="0" err="1">
                  <a:solidFill>
                    <a:schemeClr val="dk1"/>
                  </a:solidFill>
                </a:rPr>
                <a:t>prestación</a:t>
              </a:r>
              <a:r>
                <a:rPr lang="en-US" sz="2000" dirty="0">
                  <a:solidFill>
                    <a:schemeClr val="dk1"/>
                  </a:solidFill>
                </a:rPr>
                <a:t>.</a:t>
              </a:r>
              <a:endParaRPr sz="2000" dirty="0"/>
            </a:p>
          </p:txBody>
        </p:sp>
      </p:grpSp>
      <p:sp>
        <p:nvSpPr>
          <p:cNvPr id="2" name="Rectángulo 1"/>
          <p:cNvSpPr/>
          <p:nvPr/>
        </p:nvSpPr>
        <p:spPr>
          <a:xfrm>
            <a:off x="5015384" y="2809213"/>
            <a:ext cx="2801535" cy="1478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0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Autoridad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Competente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autoriza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(VºBº), para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dar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inicio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al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proceso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compra</a:t>
            </a:r>
            <a:endParaRPr lang="en-US" sz="2000" dirty="0">
              <a:solidFill>
                <a:schemeClr val="dk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8259122" y="2841192"/>
            <a:ext cx="3611602" cy="395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000" b="1" dirty="0">
                <a:solidFill>
                  <a:schemeClr val="dk1"/>
                </a:solidFill>
              </a:rPr>
              <a:t>UOC: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chemeClr val="dk1"/>
                </a:solidFill>
              </a:rPr>
              <a:t>● Consulta </a:t>
            </a:r>
            <a:r>
              <a:rPr lang="en-US" sz="2000" dirty="0" err="1">
                <a:solidFill>
                  <a:schemeClr val="dk1"/>
                </a:solidFill>
              </a:rPr>
              <a:t>precios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informados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por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organimos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nacionales</a:t>
            </a:r>
            <a:r>
              <a:rPr lang="en-US" sz="2000" dirty="0">
                <a:solidFill>
                  <a:schemeClr val="dk1"/>
                </a:solidFill>
              </a:rPr>
              <a:t> o provincial </a:t>
            </a:r>
            <a:r>
              <a:rPr lang="en-US" sz="2000" dirty="0" err="1">
                <a:solidFill>
                  <a:schemeClr val="dk1"/>
                </a:solidFill>
              </a:rPr>
              <a:t>competentes</a:t>
            </a:r>
            <a:r>
              <a:rPr lang="en-US" sz="2000" dirty="0">
                <a:solidFill>
                  <a:schemeClr val="dk1"/>
                </a:solidFill>
              </a:rPr>
              <a:t>. En </a:t>
            </a:r>
            <a:r>
              <a:rPr lang="en-US" sz="2000" dirty="0" err="1">
                <a:solidFill>
                  <a:schemeClr val="dk1"/>
                </a:solidFill>
              </a:rPr>
              <a:t>caso</a:t>
            </a:r>
            <a:r>
              <a:rPr lang="en-US" sz="2000" dirty="0">
                <a:solidFill>
                  <a:schemeClr val="dk1"/>
                </a:solidFill>
              </a:rPr>
              <a:t> de no </a:t>
            </a:r>
            <a:r>
              <a:rPr lang="en-US" sz="2000" dirty="0" err="1">
                <a:solidFill>
                  <a:schemeClr val="dk1"/>
                </a:solidFill>
              </a:rPr>
              <a:t>existir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solicita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presupuesto</a:t>
            </a:r>
            <a:r>
              <a:rPr lang="en-US" sz="2000" dirty="0">
                <a:solidFill>
                  <a:schemeClr val="dk1"/>
                </a:solidFill>
              </a:rPr>
              <a:t> a </a:t>
            </a:r>
            <a:r>
              <a:rPr lang="en-US" sz="2000" dirty="0" err="1">
                <a:solidFill>
                  <a:schemeClr val="dk1"/>
                </a:solidFill>
              </a:rPr>
              <a:t>proveedor</a:t>
            </a:r>
            <a:r>
              <a:rPr lang="en-US" sz="2000" dirty="0">
                <a:solidFill>
                  <a:schemeClr val="dk1"/>
                </a:solidFill>
              </a:rPr>
              <a:t> del </a:t>
            </a:r>
            <a:r>
              <a:rPr lang="en-US" sz="2000" dirty="0" err="1">
                <a:solidFill>
                  <a:schemeClr val="dk1"/>
                </a:solidFill>
              </a:rPr>
              <a:t>rubro</a:t>
            </a:r>
            <a:r>
              <a:rPr lang="en-US" sz="2000" dirty="0">
                <a:solidFill>
                  <a:schemeClr val="dk1"/>
                </a:solidFill>
              </a:rPr>
              <a:t> (valor de Mercado) </a:t>
            </a:r>
            <a:r>
              <a:rPr lang="en-US" sz="2000" dirty="0" err="1">
                <a:solidFill>
                  <a:schemeClr val="dk1"/>
                </a:solidFill>
              </a:rPr>
              <a:t>Resolución</a:t>
            </a:r>
            <a:r>
              <a:rPr lang="en-US" sz="2000" dirty="0">
                <a:solidFill>
                  <a:schemeClr val="dk1"/>
                </a:solidFill>
              </a:rPr>
              <a:t> Nº108-OCC-2021.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chemeClr val="dk1"/>
                </a:solidFill>
              </a:rPr>
              <a:t>● </a:t>
            </a:r>
            <a:r>
              <a:rPr lang="es-AR" sz="2000" dirty="0">
                <a:solidFill>
                  <a:schemeClr val="dk1"/>
                </a:solidFill>
              </a:rPr>
              <a:t>I</a:t>
            </a:r>
            <a:r>
              <a:rPr lang="es-AR" sz="2000" dirty="0"/>
              <a:t>nicia la gestión.</a:t>
            </a:r>
            <a:endParaRPr lang="en-US" sz="2000" dirty="0">
              <a:solidFill>
                <a:schemeClr val="dk1"/>
              </a:solidFill>
            </a:endParaRPr>
          </a:p>
          <a:p>
            <a:pPr>
              <a:lnSpc>
                <a:spcPct val="115000"/>
              </a:lnSpc>
            </a:pPr>
            <a:endParaRPr lang="en-US" sz="20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65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651">
        <p:dissolve/>
      </p:transition>
    </mc:Choice>
    <mc:Fallback xmlns="">
      <p:transition spd="slow" advClick="0" advTm="7651">
        <p:dissolv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e60c223f63_0_405"/>
          <p:cNvSpPr txBox="1"/>
          <p:nvPr/>
        </p:nvSpPr>
        <p:spPr>
          <a:xfrm>
            <a:off x="-2" y="967432"/>
            <a:ext cx="11887202" cy="1338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n-US" sz="2500" b="1" dirty="0" err="1">
                <a:solidFill>
                  <a:schemeClr val="dk1"/>
                </a:solidFill>
              </a:rPr>
              <a:t>Procedimiento</a:t>
            </a:r>
            <a:r>
              <a:rPr lang="en-US" sz="2500" b="1" dirty="0">
                <a:solidFill>
                  <a:schemeClr val="dk1"/>
                </a:solidFill>
              </a:rPr>
              <a:t> de </a:t>
            </a:r>
            <a:r>
              <a:rPr lang="en-US" sz="2500" b="1" dirty="0" err="1">
                <a:solidFill>
                  <a:schemeClr val="dk1"/>
                </a:solidFill>
              </a:rPr>
              <a:t>Contratacion</a:t>
            </a:r>
            <a:r>
              <a:rPr lang="en-US" sz="2500" b="1" dirty="0">
                <a:solidFill>
                  <a:schemeClr val="dk1"/>
                </a:solidFill>
              </a:rPr>
              <a:t> Directa </a:t>
            </a:r>
            <a:r>
              <a:rPr lang="en-US" sz="2500" b="1" dirty="0" err="1">
                <a:solidFill>
                  <a:schemeClr val="dk1"/>
                </a:solidFill>
              </a:rPr>
              <a:t>por</a:t>
            </a:r>
            <a:r>
              <a:rPr lang="en-US" sz="2500" b="1" dirty="0">
                <a:solidFill>
                  <a:schemeClr val="dk1"/>
                </a:solidFill>
              </a:rPr>
              <a:t> Monto (</a:t>
            </a:r>
            <a:r>
              <a:rPr lang="en-US" sz="2500" b="1" dirty="0" err="1">
                <a:solidFill>
                  <a:schemeClr val="dk1"/>
                </a:solidFill>
              </a:rPr>
              <a:t>Tesorerías</a:t>
            </a:r>
            <a:r>
              <a:rPr lang="en-US" sz="2500" b="1" dirty="0">
                <a:solidFill>
                  <a:schemeClr val="dk1"/>
                </a:solidFill>
              </a:rPr>
              <a:t>) “</a:t>
            </a:r>
            <a:r>
              <a:rPr lang="en-US" sz="2500" b="1" dirty="0" err="1">
                <a:solidFill>
                  <a:schemeClr val="dk1"/>
                </a:solidFill>
              </a:rPr>
              <a:t>Compromiso</a:t>
            </a:r>
            <a:r>
              <a:rPr lang="en-US" sz="2500" b="1" dirty="0">
                <a:solidFill>
                  <a:schemeClr val="dk1"/>
                </a:solidFill>
              </a:rPr>
              <a:t>”.</a:t>
            </a:r>
          </a:p>
          <a:p>
            <a:pPr lvl="0"/>
            <a:r>
              <a:rPr lang="en-US" sz="2500" b="1" dirty="0">
                <a:solidFill>
                  <a:schemeClr val="dk1"/>
                </a:solidFill>
              </a:rPr>
              <a:t> </a:t>
            </a:r>
            <a:r>
              <a:rPr lang="en-US" sz="2500" b="1" dirty="0" err="1">
                <a:solidFill>
                  <a:schemeClr val="dk1"/>
                </a:solidFill>
              </a:rPr>
              <a:t>Orden</a:t>
            </a:r>
            <a:r>
              <a:rPr lang="en-US" sz="2500" b="1" dirty="0">
                <a:solidFill>
                  <a:schemeClr val="dk1"/>
                </a:solidFill>
              </a:rPr>
              <a:t> de </a:t>
            </a:r>
            <a:r>
              <a:rPr lang="en-US" sz="2500" b="1" dirty="0" err="1">
                <a:solidFill>
                  <a:schemeClr val="dk1"/>
                </a:solidFill>
              </a:rPr>
              <a:t>Compra</a:t>
            </a:r>
            <a:endParaRPr lang="en-US" sz="2500" dirty="0"/>
          </a:p>
        </p:txBody>
      </p:sp>
      <p:sp>
        <p:nvSpPr>
          <p:cNvPr id="12" name="Google Shape;177;ge50d97f198_0_1"/>
          <p:cNvSpPr/>
          <p:nvPr/>
        </p:nvSpPr>
        <p:spPr>
          <a:xfrm rot="5400000">
            <a:off x="5900057" y="-5900057"/>
            <a:ext cx="391886" cy="12192000"/>
          </a:xfrm>
          <a:prstGeom prst="rect">
            <a:avLst/>
          </a:prstGeom>
          <a:solidFill>
            <a:srgbClr val="9803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80;ge50d97f198_0_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41489"/>
            <a:ext cx="12192000" cy="65127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285;ge60c223f63_0_384"/>
          <p:cNvSpPr/>
          <p:nvPr/>
        </p:nvSpPr>
        <p:spPr>
          <a:xfrm>
            <a:off x="4126082" y="1817826"/>
            <a:ext cx="4262655" cy="953995"/>
          </a:xfrm>
          <a:prstGeom prst="chevron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900" b="1" dirty="0">
                <a:solidFill>
                  <a:schemeClr val="lt1"/>
                </a:solidFill>
              </a:rPr>
              <a:t>Aprobación de Servicios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900" b="1" dirty="0">
                <a:solidFill>
                  <a:schemeClr val="lt1"/>
                </a:solidFill>
              </a:rPr>
              <a:t>Administrativo financiero</a:t>
            </a:r>
            <a:endParaRPr lang="es-ES" sz="1900" dirty="0">
              <a:solidFill>
                <a:schemeClr val="lt1"/>
              </a:solidFill>
            </a:endParaRPr>
          </a:p>
          <a:p>
            <a:pPr algn="ctr"/>
            <a:endParaRPr lang="es-AR" sz="2000" b="1" dirty="0">
              <a:solidFill>
                <a:schemeClr val="lt1"/>
              </a:solidFill>
            </a:endParaRPr>
          </a:p>
        </p:txBody>
      </p:sp>
      <p:grpSp>
        <p:nvGrpSpPr>
          <p:cNvPr id="18" name="Google Shape;278;ge60c223f63_0_384"/>
          <p:cNvGrpSpPr/>
          <p:nvPr/>
        </p:nvGrpSpPr>
        <p:grpSpPr>
          <a:xfrm>
            <a:off x="7838344" y="1817826"/>
            <a:ext cx="4407490" cy="4643949"/>
            <a:chOff x="5769097" y="1189776"/>
            <a:chExt cx="3305700" cy="3483049"/>
          </a:xfrm>
        </p:grpSpPr>
        <p:sp>
          <p:nvSpPr>
            <p:cNvPr id="19" name="Google Shape;279;ge60c223f63_0_384"/>
            <p:cNvSpPr/>
            <p:nvPr/>
          </p:nvSpPr>
          <p:spPr>
            <a:xfrm>
              <a:off x="5769097" y="1189776"/>
              <a:ext cx="3305700" cy="706608"/>
            </a:xfrm>
            <a:prstGeom prst="chevron">
              <a:avLst>
                <a:gd name="adj" fmla="val 50000"/>
              </a:avLst>
            </a:prstGeom>
            <a:solidFill>
              <a:srgbClr val="7EC5D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indent="0" algn="ctr">
                <a:buFont typeface="Arial"/>
                <a:buNone/>
              </a:pPr>
              <a:endParaRPr sz="2000" b="1" dirty="0">
                <a:solidFill>
                  <a:schemeClr val="lt1"/>
                </a:solidFill>
              </a:endParaRPr>
            </a:p>
          </p:txBody>
        </p:sp>
        <p:sp>
          <p:nvSpPr>
            <p:cNvPr id="20" name="Google Shape;280;ge60c223f63_0_384"/>
            <p:cNvSpPr txBox="1"/>
            <p:nvPr/>
          </p:nvSpPr>
          <p:spPr>
            <a:xfrm>
              <a:off x="6167063" y="2057125"/>
              <a:ext cx="22362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431800" lvl="0" indent="-17780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dk1"/>
                </a:solidFill>
              </a:endParaRPr>
            </a:p>
          </p:txBody>
        </p:sp>
      </p:grpSp>
      <p:grpSp>
        <p:nvGrpSpPr>
          <p:cNvPr id="21" name="Google Shape;191;ge60c223f63_0_218"/>
          <p:cNvGrpSpPr/>
          <p:nvPr/>
        </p:nvGrpSpPr>
        <p:grpSpPr>
          <a:xfrm>
            <a:off x="-2" y="1817826"/>
            <a:ext cx="4679235" cy="4419637"/>
            <a:chOff x="-1" y="1175972"/>
            <a:chExt cx="3509514" cy="3034380"/>
          </a:xfrm>
        </p:grpSpPr>
        <p:sp>
          <p:nvSpPr>
            <p:cNvPr id="22" name="Google Shape;192;ge60c223f63_0_218"/>
            <p:cNvSpPr/>
            <p:nvPr/>
          </p:nvSpPr>
          <p:spPr>
            <a:xfrm>
              <a:off x="-1" y="1175972"/>
              <a:ext cx="3509514" cy="663136"/>
            </a:xfrm>
            <a:prstGeom prst="homePlate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00" dirty="0">
                <a:solidFill>
                  <a:schemeClr val="lt1"/>
                </a:solidFill>
              </a:endParaRPr>
            </a:p>
          </p:txBody>
        </p:sp>
        <p:sp>
          <p:nvSpPr>
            <p:cNvPr id="23" name="Google Shape;193;ge60c223f63_0_218"/>
            <p:cNvSpPr txBox="1"/>
            <p:nvPr/>
          </p:nvSpPr>
          <p:spPr>
            <a:xfrm>
              <a:off x="87745" y="1815938"/>
              <a:ext cx="3244100" cy="23944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2000" b="1" dirty="0">
                  <a:solidFill>
                    <a:schemeClr val="dk1"/>
                  </a:solidFill>
                </a:rPr>
                <a:t>Servicio</a:t>
              </a:r>
              <a:r>
                <a:rPr lang="es-ES" sz="1900" b="1" dirty="0">
                  <a:solidFill>
                    <a:schemeClr val="dk1"/>
                  </a:solidFill>
                </a:rPr>
                <a:t> Contable</a:t>
              </a:r>
              <a:r>
                <a:rPr lang="es-ES" sz="1900" dirty="0">
                  <a:solidFill>
                    <a:schemeClr val="dk1"/>
                  </a:solidFill>
                </a:rPr>
                <a:t>:</a:t>
              </a:r>
            </a:p>
            <a:p>
              <a:pPr lvl="0">
                <a:lnSpc>
                  <a:spcPct val="115000"/>
                </a:lnSpc>
              </a:pPr>
              <a:r>
                <a:rPr lang="es-ES" sz="1900" dirty="0">
                  <a:solidFill>
                    <a:schemeClr val="dk1"/>
                  </a:solidFill>
                </a:rPr>
                <a:t> </a:t>
              </a:r>
              <a:r>
                <a:rPr lang="es-ES" sz="2000" dirty="0">
                  <a:solidFill>
                    <a:schemeClr val="dk1"/>
                  </a:solidFill>
                </a:rPr>
                <a:t>● Informa el gasto (reserva crédito presupuestario)</a:t>
              </a:r>
            </a:p>
            <a:p>
              <a:pPr lvl="0">
                <a:lnSpc>
                  <a:spcPct val="115000"/>
                </a:lnSpc>
                <a:buClr>
                  <a:schemeClr val="dk1"/>
                </a:buClr>
                <a:buSzPts val="1100"/>
              </a:pPr>
              <a:r>
                <a:rPr lang="es-ES" sz="2000" dirty="0">
                  <a:solidFill>
                    <a:schemeClr val="dk1"/>
                  </a:solidFill>
                </a:rPr>
                <a:t> ● Avala el procedimiento de selección y las condiciones generales y particulares de la contratación</a:t>
              </a:r>
              <a:r>
                <a:rPr lang="es-ES" sz="1900" dirty="0">
                  <a:solidFill>
                    <a:schemeClr val="dk1"/>
                  </a:solidFill>
                </a:rPr>
                <a:t>.</a:t>
              </a: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es-AR" sz="2000" b="1" dirty="0"/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/>
            </a:p>
          </p:txBody>
        </p:sp>
      </p:grpSp>
      <p:sp>
        <p:nvSpPr>
          <p:cNvPr id="3" name="Rectángulo 2"/>
          <p:cNvSpPr/>
          <p:nvPr/>
        </p:nvSpPr>
        <p:spPr>
          <a:xfrm>
            <a:off x="143610" y="2048769"/>
            <a:ext cx="4145687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 dirty="0">
                <a:solidFill>
                  <a:schemeClr val="lt1"/>
                </a:solidFill>
              </a:rPr>
              <a:t>Informe de </a:t>
            </a:r>
            <a:r>
              <a:rPr lang="en-US" sz="1900" b="1" dirty="0" err="1">
                <a:solidFill>
                  <a:schemeClr val="lt1"/>
                </a:solidFill>
              </a:rPr>
              <a:t>crédito</a:t>
            </a:r>
            <a:r>
              <a:rPr lang="en-US" sz="1900" b="1" dirty="0">
                <a:solidFill>
                  <a:schemeClr val="lt1"/>
                </a:solidFill>
              </a:rPr>
              <a:t> </a:t>
            </a:r>
            <a:r>
              <a:rPr lang="en-US" sz="1900" b="1" dirty="0" err="1">
                <a:solidFill>
                  <a:schemeClr val="lt1"/>
                </a:solidFill>
              </a:rPr>
              <a:t>presupuestario</a:t>
            </a:r>
            <a:endParaRPr lang="en-US" sz="1900" b="1" dirty="0">
              <a:solidFill>
                <a:schemeClr val="lt1"/>
              </a:solidFill>
            </a:endParaRPr>
          </a:p>
          <a:p>
            <a:pPr algn="ctr"/>
            <a:endParaRPr lang="es-AR" sz="2000" b="1" dirty="0">
              <a:solidFill>
                <a:schemeClr val="lt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8215006" y="1831140"/>
            <a:ext cx="3845925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900" b="1" dirty="0">
                <a:solidFill>
                  <a:schemeClr val="lt1"/>
                </a:solidFill>
              </a:rPr>
              <a:t>Elaboración de Acto </a:t>
            </a:r>
          </a:p>
          <a:p>
            <a:pPr algn="ctr"/>
            <a:r>
              <a:rPr lang="es-ES" sz="1900" b="1" dirty="0">
                <a:solidFill>
                  <a:schemeClr val="lt1"/>
                </a:solidFill>
              </a:rPr>
              <a:t>Administrativo de Adjudicación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7F928B0-ACAA-4F28-4934-7BDB4C15535E}"/>
              </a:ext>
            </a:extLst>
          </p:cNvPr>
          <p:cNvSpPr txBox="1"/>
          <p:nvPr/>
        </p:nvSpPr>
        <p:spPr>
          <a:xfrm>
            <a:off x="4593979" y="2806396"/>
            <a:ext cx="3602998" cy="1124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lnSpc>
                <a:spcPct val="115000"/>
              </a:lnSpc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b="1" dirty="0" err="1">
                <a:solidFill>
                  <a:schemeClr val="dk1"/>
                </a:solidFill>
              </a:rPr>
              <a:t>Serv</a:t>
            </a:r>
            <a:r>
              <a:rPr lang="es-ES" sz="2000" b="1" dirty="0">
                <a:solidFill>
                  <a:schemeClr val="dk1"/>
                </a:solidFill>
              </a:rPr>
              <a:t>. </a:t>
            </a:r>
            <a:r>
              <a:rPr lang="es-ES" sz="2000" b="1" dirty="0" err="1">
                <a:solidFill>
                  <a:schemeClr val="dk1"/>
                </a:solidFill>
              </a:rPr>
              <a:t>Adm</a:t>
            </a:r>
            <a:r>
              <a:rPr lang="es-ES" sz="2000" b="1" dirty="0">
                <a:solidFill>
                  <a:schemeClr val="dk1"/>
                </a:solidFill>
              </a:rPr>
              <a:t>. </a:t>
            </a:r>
            <a:r>
              <a:rPr lang="es-ES" sz="2000" b="1" dirty="0" err="1">
                <a:solidFill>
                  <a:schemeClr val="dk1"/>
                </a:solidFill>
              </a:rPr>
              <a:t>Fciero</a:t>
            </a:r>
            <a:r>
              <a:rPr lang="es-ES" sz="2000" b="1" dirty="0">
                <a:solidFill>
                  <a:schemeClr val="dk1"/>
                </a:solidFill>
              </a:rPr>
              <a:t>. (SAF)</a:t>
            </a:r>
          </a:p>
          <a:p>
            <a:pPr marL="0" indent="0" algn="l">
              <a:lnSpc>
                <a:spcPct val="115000"/>
              </a:lnSpc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b="1" dirty="0">
                <a:solidFill>
                  <a:schemeClr val="dk1"/>
                </a:solidFill>
              </a:rPr>
              <a:t>●  </a:t>
            </a:r>
            <a:r>
              <a:rPr lang="es-ES" sz="2000" dirty="0">
                <a:solidFill>
                  <a:schemeClr val="dk1"/>
                </a:solidFill>
              </a:rPr>
              <a:t>Interviene el informe de crédito presupuestario</a:t>
            </a:r>
            <a:r>
              <a:rPr lang="es-E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5B0DA45-D75C-81F7-15EE-BBF95E60918B}"/>
              </a:ext>
            </a:extLst>
          </p:cNvPr>
          <p:cNvSpPr txBox="1"/>
          <p:nvPr/>
        </p:nvSpPr>
        <p:spPr>
          <a:xfrm>
            <a:off x="7992229" y="2806396"/>
            <a:ext cx="3894971" cy="21859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buSzPts val="2000"/>
            </a:pPr>
            <a:r>
              <a:rPr lang="es-AR" sz="2000" b="1" dirty="0">
                <a:solidFill>
                  <a:schemeClr val="dk1"/>
                </a:solidFill>
              </a:rPr>
              <a:t>Despacho:</a:t>
            </a:r>
          </a:p>
          <a:p>
            <a:pPr marL="114300">
              <a:lnSpc>
                <a:spcPct val="115000"/>
              </a:lnSpc>
              <a:buSzPts val="1800"/>
            </a:pPr>
            <a:r>
              <a:rPr lang="es-ES" sz="2000" dirty="0">
                <a:solidFill>
                  <a:schemeClr val="dk1"/>
                </a:solidFill>
              </a:rPr>
              <a:t>● </a:t>
            </a:r>
            <a:r>
              <a:rPr lang="es-AR" sz="2000" dirty="0">
                <a:solidFill>
                  <a:schemeClr val="dk1"/>
                </a:solidFill>
              </a:rPr>
              <a:t>Redacta proyecto de acto administrativo de adjudicación y  aprobación del gasto. </a:t>
            </a:r>
          </a:p>
          <a:p>
            <a:pPr marL="114300">
              <a:lnSpc>
                <a:spcPct val="115000"/>
              </a:lnSpc>
              <a:buSzPts val="1800"/>
            </a:pPr>
            <a:r>
              <a:rPr lang="es-ES" sz="2000" dirty="0">
                <a:solidFill>
                  <a:schemeClr val="dk1"/>
                </a:solidFill>
              </a:rPr>
              <a:t>● </a:t>
            </a:r>
            <a:r>
              <a:rPr lang="es-AR" sz="2000" dirty="0">
                <a:solidFill>
                  <a:schemeClr val="dk1"/>
                </a:solidFill>
              </a:rPr>
              <a:t>En su caso adjunta proyecto de Contrato.</a:t>
            </a:r>
          </a:p>
        </p:txBody>
      </p:sp>
    </p:spTree>
    <p:extLst>
      <p:ext uri="{BB962C8B-B14F-4D97-AF65-F5344CB8AC3E}">
        <p14:creationId xmlns:p14="http://schemas.microsoft.com/office/powerpoint/2010/main" val="154474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651">
        <p:dissolve/>
      </p:transition>
    </mc:Choice>
    <mc:Fallback xmlns="">
      <p:transition spd="slow" advClick="0" advTm="7651">
        <p:dissolv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e60c223f63_0_405"/>
          <p:cNvSpPr txBox="1"/>
          <p:nvPr/>
        </p:nvSpPr>
        <p:spPr>
          <a:xfrm>
            <a:off x="701783" y="2702607"/>
            <a:ext cx="2981526" cy="3813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>
              <a:lnSpc>
                <a:spcPct val="115000"/>
              </a:lnSpc>
            </a:pPr>
            <a:r>
              <a:rPr lang="es-AR" sz="2000" b="1" dirty="0">
                <a:solidFill>
                  <a:schemeClr val="dk1"/>
                </a:solidFill>
              </a:rPr>
              <a:t>Servicio Jurídico</a:t>
            </a:r>
            <a:r>
              <a:rPr lang="es-AR" sz="2000" dirty="0">
                <a:solidFill>
                  <a:schemeClr val="dk1"/>
                </a:solidFill>
              </a:rPr>
              <a:t>:</a:t>
            </a:r>
          </a:p>
          <a:p>
            <a:pPr lvl="0">
              <a:lnSpc>
                <a:spcPct val="115000"/>
              </a:lnSpc>
            </a:pPr>
            <a:r>
              <a:rPr lang="es-AR" sz="2000" dirty="0">
                <a:solidFill>
                  <a:schemeClr val="dk1"/>
                </a:solidFill>
              </a:rPr>
              <a:t> ●  Dictamina</a:t>
            </a:r>
            <a:r>
              <a:rPr lang="es-AR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s-AR" sz="2000" dirty="0">
                <a:solidFill>
                  <a:schemeClr val="dk1"/>
                </a:solidFill>
              </a:rPr>
              <a:t>sobre el marco legal de la contratación y Proyecto de Acto Administrativo de Adjudicación.</a:t>
            </a:r>
            <a:endParaRPr lang="es-AR" sz="1600" dirty="0">
              <a:solidFill>
                <a:schemeClr val="dk1"/>
              </a:solidFill>
            </a:endParaRPr>
          </a:p>
        </p:txBody>
      </p:sp>
      <p:sp>
        <p:nvSpPr>
          <p:cNvPr id="302" name="Google Shape;302;ge60c223f63_0_405"/>
          <p:cNvSpPr txBox="1"/>
          <p:nvPr/>
        </p:nvSpPr>
        <p:spPr>
          <a:xfrm>
            <a:off x="-2" y="967432"/>
            <a:ext cx="11887202" cy="1338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n-US" sz="2500" b="1" dirty="0" err="1">
                <a:solidFill>
                  <a:schemeClr val="dk1"/>
                </a:solidFill>
              </a:rPr>
              <a:t>Procedimiento</a:t>
            </a:r>
            <a:r>
              <a:rPr lang="en-US" sz="2500" b="1" dirty="0">
                <a:solidFill>
                  <a:schemeClr val="dk1"/>
                </a:solidFill>
              </a:rPr>
              <a:t> de </a:t>
            </a:r>
            <a:r>
              <a:rPr lang="en-US" sz="2500" b="1" dirty="0" err="1">
                <a:solidFill>
                  <a:schemeClr val="dk1"/>
                </a:solidFill>
              </a:rPr>
              <a:t>Contratación</a:t>
            </a:r>
            <a:r>
              <a:rPr lang="en-US" sz="2500" b="1" dirty="0">
                <a:solidFill>
                  <a:schemeClr val="dk1"/>
                </a:solidFill>
              </a:rPr>
              <a:t> Directa </a:t>
            </a:r>
            <a:r>
              <a:rPr lang="en-US" sz="2500" b="1" dirty="0" err="1">
                <a:solidFill>
                  <a:schemeClr val="dk1"/>
                </a:solidFill>
              </a:rPr>
              <a:t>por</a:t>
            </a:r>
            <a:r>
              <a:rPr lang="en-US" sz="2500" b="1" dirty="0">
                <a:solidFill>
                  <a:schemeClr val="dk1"/>
                </a:solidFill>
              </a:rPr>
              <a:t> Monto ( Pago de </a:t>
            </a:r>
            <a:r>
              <a:rPr lang="en-US" sz="2500" b="1" dirty="0" err="1">
                <a:solidFill>
                  <a:schemeClr val="dk1"/>
                </a:solidFill>
              </a:rPr>
              <a:t>Tesorerías</a:t>
            </a:r>
            <a:r>
              <a:rPr lang="en-US" sz="2500" b="1" dirty="0">
                <a:solidFill>
                  <a:schemeClr val="dk1"/>
                </a:solidFill>
              </a:rPr>
              <a:t>) “</a:t>
            </a:r>
            <a:r>
              <a:rPr lang="en-US" sz="2500" b="1" dirty="0" err="1">
                <a:solidFill>
                  <a:schemeClr val="dk1"/>
                </a:solidFill>
              </a:rPr>
              <a:t>Compromiso</a:t>
            </a:r>
            <a:r>
              <a:rPr lang="en-US" sz="2500" b="1" dirty="0">
                <a:solidFill>
                  <a:schemeClr val="dk1"/>
                </a:solidFill>
              </a:rPr>
              <a:t>”.</a:t>
            </a:r>
          </a:p>
          <a:p>
            <a:pPr lvl="0"/>
            <a:r>
              <a:rPr lang="en-US" sz="2500" b="1" dirty="0">
                <a:solidFill>
                  <a:schemeClr val="dk1"/>
                </a:solidFill>
              </a:rPr>
              <a:t> </a:t>
            </a:r>
            <a:endParaRPr lang="en-US" sz="2500" dirty="0"/>
          </a:p>
        </p:txBody>
      </p:sp>
      <p:sp>
        <p:nvSpPr>
          <p:cNvPr id="12" name="Google Shape;177;ge50d97f198_0_1"/>
          <p:cNvSpPr/>
          <p:nvPr/>
        </p:nvSpPr>
        <p:spPr>
          <a:xfrm rot="5400000">
            <a:off x="5900057" y="-5900057"/>
            <a:ext cx="391886" cy="12192000"/>
          </a:xfrm>
          <a:prstGeom prst="rect">
            <a:avLst/>
          </a:prstGeom>
          <a:solidFill>
            <a:srgbClr val="9803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80;ge50d97f198_0_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41489"/>
            <a:ext cx="12192000" cy="65127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285;ge60c223f63_0_384"/>
          <p:cNvSpPr/>
          <p:nvPr/>
        </p:nvSpPr>
        <p:spPr>
          <a:xfrm>
            <a:off x="4117084" y="1817827"/>
            <a:ext cx="4262655" cy="942119"/>
          </a:xfrm>
          <a:prstGeom prst="chevron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s-ES" sz="1900" b="1" dirty="0">
                <a:solidFill>
                  <a:schemeClr val="lt1"/>
                </a:solidFill>
              </a:rPr>
              <a:t>Suscripción</a:t>
            </a:r>
            <a:r>
              <a:rPr lang="es-ES" sz="19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y protocolización</a:t>
            </a:r>
          </a:p>
          <a:p>
            <a:pPr algn="ctr"/>
            <a:r>
              <a:rPr lang="es-ES" sz="19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del Acto Administrativo</a:t>
            </a:r>
            <a:endParaRPr lang="es-ES" sz="1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endParaRPr lang="es-AR" sz="2000" b="1" dirty="0">
              <a:solidFill>
                <a:schemeClr val="lt1"/>
              </a:solidFill>
            </a:endParaRPr>
          </a:p>
        </p:txBody>
      </p:sp>
      <p:grpSp>
        <p:nvGrpSpPr>
          <p:cNvPr id="18" name="Google Shape;278;ge60c223f63_0_384"/>
          <p:cNvGrpSpPr/>
          <p:nvPr/>
        </p:nvGrpSpPr>
        <p:grpSpPr>
          <a:xfrm>
            <a:off x="7832838" y="1817826"/>
            <a:ext cx="4407490" cy="4643949"/>
            <a:chOff x="5769097" y="1189776"/>
            <a:chExt cx="3305700" cy="3483049"/>
          </a:xfrm>
        </p:grpSpPr>
        <p:sp>
          <p:nvSpPr>
            <p:cNvPr id="19" name="Google Shape;279;ge60c223f63_0_384"/>
            <p:cNvSpPr/>
            <p:nvPr/>
          </p:nvSpPr>
          <p:spPr>
            <a:xfrm>
              <a:off x="5769097" y="1189776"/>
              <a:ext cx="3305700" cy="706608"/>
            </a:xfrm>
            <a:prstGeom prst="chevron">
              <a:avLst>
                <a:gd name="adj" fmla="val 50000"/>
              </a:avLst>
            </a:prstGeom>
            <a:solidFill>
              <a:srgbClr val="7EC5D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indent="0" algn="ctr">
                <a:buFont typeface="Arial"/>
                <a:buNone/>
              </a:pPr>
              <a:endParaRPr sz="2000" b="1" dirty="0">
                <a:solidFill>
                  <a:schemeClr val="lt1"/>
                </a:solidFill>
              </a:endParaRPr>
            </a:p>
          </p:txBody>
        </p:sp>
        <p:sp>
          <p:nvSpPr>
            <p:cNvPr id="20" name="Google Shape;280;ge60c223f63_0_384"/>
            <p:cNvSpPr txBox="1"/>
            <p:nvPr/>
          </p:nvSpPr>
          <p:spPr>
            <a:xfrm>
              <a:off x="6167063" y="2057125"/>
              <a:ext cx="22362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431800" lvl="0" indent="-17780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dk1"/>
                </a:solidFill>
              </a:endParaRPr>
            </a:p>
          </p:txBody>
        </p:sp>
      </p:grpSp>
      <p:sp>
        <p:nvSpPr>
          <p:cNvPr id="22" name="Google Shape;192;ge60c223f63_0_218"/>
          <p:cNvSpPr/>
          <p:nvPr/>
        </p:nvSpPr>
        <p:spPr>
          <a:xfrm>
            <a:off x="-2" y="1827035"/>
            <a:ext cx="4679235" cy="932912"/>
          </a:xfrm>
          <a:prstGeom prst="homePlate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US" sz="1900" b="1" dirty="0">
                <a:solidFill>
                  <a:schemeClr val="lt1"/>
                </a:solidFill>
              </a:rPr>
              <a:t>Dictamen Legal</a:t>
            </a:r>
            <a:endParaRPr lang="en-US" sz="1900"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chemeClr val="lt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8622575" y="1940839"/>
            <a:ext cx="2828017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900" b="1" dirty="0" err="1">
                <a:solidFill>
                  <a:schemeClr val="lt1"/>
                </a:solidFill>
              </a:rPr>
              <a:t>Compromiso</a:t>
            </a:r>
            <a:r>
              <a:rPr lang="en-US" sz="1900" b="1" dirty="0">
                <a:solidFill>
                  <a:schemeClr val="lt1"/>
                </a:solidFill>
              </a:rPr>
              <a:t> del </a:t>
            </a:r>
            <a:r>
              <a:rPr lang="en-US" sz="1900" b="1" dirty="0" err="1">
                <a:solidFill>
                  <a:schemeClr val="lt1"/>
                </a:solidFill>
              </a:rPr>
              <a:t>gasto</a:t>
            </a:r>
            <a:endParaRPr lang="en-US" sz="1900" b="1"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ES" sz="2000" dirty="0">
              <a:solidFill>
                <a:schemeClr val="lt1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7F928B0-ACAA-4F28-4934-7BDB4C15535E}"/>
              </a:ext>
            </a:extLst>
          </p:cNvPr>
          <p:cNvSpPr txBox="1"/>
          <p:nvPr/>
        </p:nvSpPr>
        <p:spPr>
          <a:xfrm>
            <a:off x="4385996" y="2810136"/>
            <a:ext cx="3602998" cy="20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buSzPts val="2000"/>
            </a:pPr>
            <a:r>
              <a:rPr lang="es-ES" sz="2000" b="1" dirty="0">
                <a:solidFill>
                  <a:schemeClr val="dk1"/>
                </a:solidFill>
              </a:rPr>
              <a:t>Autoridad competente:</a:t>
            </a:r>
          </a:p>
          <a:p>
            <a:pPr marL="0" indent="0">
              <a:lnSpc>
                <a:spcPct val="115000"/>
              </a:lnSpc>
              <a:buSzPts val="2000"/>
              <a:buFont typeface="Arial"/>
              <a:buNone/>
            </a:pPr>
            <a:r>
              <a:rPr lang="en-US" sz="2000" dirty="0">
                <a:solidFill>
                  <a:schemeClr val="dk1"/>
                </a:solidFill>
              </a:rPr>
              <a:t>● </a:t>
            </a:r>
            <a:r>
              <a:rPr lang="es-ES" sz="2000" dirty="0">
                <a:solidFill>
                  <a:schemeClr val="dk1"/>
                </a:solidFill>
              </a:rPr>
              <a:t>Autorización por Autoridad Competente  (suscripción)      (art.12 de 2000-A) de Adjudicación.</a:t>
            </a:r>
          </a:p>
          <a:p>
            <a:pPr marL="0" indent="0" algn="l">
              <a:lnSpc>
                <a:spcPct val="115000"/>
              </a:lnSpc>
              <a:buClr>
                <a:srgbClr val="000000"/>
              </a:buClr>
              <a:buSzPts val="2000"/>
              <a:buFont typeface="Arial"/>
              <a:buNone/>
            </a:pPr>
            <a:endParaRPr lang="es-ES"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5B0DA45-D75C-81F7-15EE-BBF95E60918B}"/>
              </a:ext>
            </a:extLst>
          </p:cNvPr>
          <p:cNvSpPr txBox="1"/>
          <p:nvPr/>
        </p:nvSpPr>
        <p:spPr>
          <a:xfrm>
            <a:off x="7992229" y="2806396"/>
            <a:ext cx="3894971" cy="14780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s-AR" sz="2000" b="1" dirty="0">
                <a:solidFill>
                  <a:schemeClr val="dk1"/>
                </a:solidFill>
              </a:rPr>
              <a:t>Servicio Contable </a:t>
            </a:r>
          </a:p>
          <a:p>
            <a:pPr lvl="0">
              <a:lnSpc>
                <a:spcPct val="115000"/>
              </a:lnSpc>
            </a:pPr>
            <a:r>
              <a:rPr lang="en-US" sz="2000" dirty="0">
                <a:solidFill>
                  <a:schemeClr val="dk1"/>
                </a:solidFill>
              </a:rPr>
              <a:t>● </a:t>
            </a:r>
            <a:r>
              <a:rPr lang="es-AR" sz="2000" dirty="0">
                <a:solidFill>
                  <a:schemeClr val="dk1"/>
                </a:solidFill>
              </a:rPr>
              <a:t>Confecciona y suscribe el compromiso.</a:t>
            </a:r>
          </a:p>
          <a:p>
            <a:pPr>
              <a:lnSpc>
                <a:spcPct val="115000"/>
              </a:lnSpc>
              <a:buSzPts val="2000"/>
            </a:pPr>
            <a:endParaRPr lang="es-AR" sz="20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12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651">
        <p:dissolve/>
      </p:transition>
    </mc:Choice>
    <mc:Fallback xmlns="">
      <p:transition spd="slow" advClick="0" advTm="7651">
        <p:dissolv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e60c223f63_0_405"/>
          <p:cNvSpPr txBox="1"/>
          <p:nvPr/>
        </p:nvSpPr>
        <p:spPr>
          <a:xfrm>
            <a:off x="-2" y="967432"/>
            <a:ext cx="11887202" cy="1338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n-US" sz="2500" b="1" dirty="0" err="1">
                <a:solidFill>
                  <a:schemeClr val="dk1"/>
                </a:solidFill>
              </a:rPr>
              <a:t>Procedimiento</a:t>
            </a:r>
            <a:r>
              <a:rPr lang="en-US" sz="2500" b="1" dirty="0">
                <a:solidFill>
                  <a:schemeClr val="dk1"/>
                </a:solidFill>
              </a:rPr>
              <a:t> de </a:t>
            </a:r>
            <a:r>
              <a:rPr lang="en-US" sz="2500" b="1" dirty="0" err="1">
                <a:solidFill>
                  <a:schemeClr val="dk1"/>
                </a:solidFill>
              </a:rPr>
              <a:t>Contratacion</a:t>
            </a:r>
            <a:r>
              <a:rPr lang="en-US" sz="2500" b="1" dirty="0">
                <a:solidFill>
                  <a:schemeClr val="dk1"/>
                </a:solidFill>
              </a:rPr>
              <a:t> Directa </a:t>
            </a:r>
            <a:r>
              <a:rPr lang="en-US" sz="2500" b="1" dirty="0" err="1">
                <a:solidFill>
                  <a:schemeClr val="dk1"/>
                </a:solidFill>
              </a:rPr>
              <a:t>por</a:t>
            </a:r>
            <a:r>
              <a:rPr lang="en-US" sz="2500" b="1" dirty="0">
                <a:solidFill>
                  <a:schemeClr val="dk1"/>
                </a:solidFill>
              </a:rPr>
              <a:t> Monto hasta </a:t>
            </a:r>
            <a:r>
              <a:rPr lang="en-US" sz="2500" b="1" dirty="0" err="1">
                <a:solidFill>
                  <a:schemeClr val="dk1"/>
                </a:solidFill>
              </a:rPr>
              <a:t>índice</a:t>
            </a:r>
            <a:r>
              <a:rPr lang="en-US" sz="2500" b="1" dirty="0">
                <a:solidFill>
                  <a:schemeClr val="dk1"/>
                </a:solidFill>
              </a:rPr>
              <a:t> de 10 (</a:t>
            </a:r>
            <a:r>
              <a:rPr lang="en-US" sz="2500" b="1" dirty="0" err="1">
                <a:solidFill>
                  <a:schemeClr val="dk1"/>
                </a:solidFill>
              </a:rPr>
              <a:t>Tesorerias</a:t>
            </a:r>
            <a:r>
              <a:rPr lang="en-US" sz="2500" b="1" dirty="0">
                <a:solidFill>
                  <a:schemeClr val="dk1"/>
                </a:solidFill>
              </a:rPr>
              <a:t>) “</a:t>
            </a:r>
            <a:r>
              <a:rPr lang="en-US" sz="2500" b="1" dirty="0" err="1">
                <a:solidFill>
                  <a:schemeClr val="dk1"/>
                </a:solidFill>
              </a:rPr>
              <a:t>Compromiso</a:t>
            </a:r>
            <a:r>
              <a:rPr lang="en-US" sz="2500" b="1" dirty="0">
                <a:solidFill>
                  <a:schemeClr val="dk1"/>
                </a:solidFill>
              </a:rPr>
              <a:t>”.</a:t>
            </a:r>
          </a:p>
          <a:p>
            <a:pPr lvl="0"/>
            <a:r>
              <a:rPr lang="en-US" sz="2500" b="1" dirty="0">
                <a:solidFill>
                  <a:schemeClr val="dk1"/>
                </a:solidFill>
              </a:rPr>
              <a:t> </a:t>
            </a:r>
            <a:r>
              <a:rPr lang="en-US" sz="2500" b="1" dirty="0" err="1">
                <a:solidFill>
                  <a:schemeClr val="dk1"/>
                </a:solidFill>
              </a:rPr>
              <a:t>Orden</a:t>
            </a:r>
            <a:r>
              <a:rPr lang="en-US" sz="2500" b="1" dirty="0">
                <a:solidFill>
                  <a:schemeClr val="dk1"/>
                </a:solidFill>
              </a:rPr>
              <a:t> de </a:t>
            </a:r>
            <a:r>
              <a:rPr lang="en-US" sz="2500" b="1" dirty="0" err="1">
                <a:solidFill>
                  <a:schemeClr val="dk1"/>
                </a:solidFill>
              </a:rPr>
              <a:t>Compra</a:t>
            </a:r>
            <a:endParaRPr lang="en-US" sz="2500" dirty="0"/>
          </a:p>
        </p:txBody>
      </p:sp>
      <p:sp>
        <p:nvSpPr>
          <p:cNvPr id="12" name="Google Shape;177;ge50d97f198_0_1"/>
          <p:cNvSpPr/>
          <p:nvPr/>
        </p:nvSpPr>
        <p:spPr>
          <a:xfrm rot="5400000">
            <a:off x="5900057" y="-5900057"/>
            <a:ext cx="391886" cy="12192000"/>
          </a:xfrm>
          <a:prstGeom prst="rect">
            <a:avLst/>
          </a:prstGeom>
          <a:solidFill>
            <a:srgbClr val="9803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80;ge50d97f198_0_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41489"/>
            <a:ext cx="12192000" cy="65127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285;ge60c223f63_0_384"/>
          <p:cNvSpPr/>
          <p:nvPr/>
        </p:nvSpPr>
        <p:spPr>
          <a:xfrm>
            <a:off x="4100791" y="1836166"/>
            <a:ext cx="4262655" cy="942120"/>
          </a:xfrm>
          <a:prstGeom prst="chevron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s-ES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Notificación de la adjudicación</a:t>
            </a:r>
            <a:endParaRPr lang="es-AR" sz="2000" b="1" dirty="0">
              <a:solidFill>
                <a:schemeClr val="lt1"/>
              </a:solidFill>
            </a:endParaRPr>
          </a:p>
        </p:txBody>
      </p:sp>
      <p:grpSp>
        <p:nvGrpSpPr>
          <p:cNvPr id="18" name="Google Shape;278;ge60c223f63_0_384"/>
          <p:cNvGrpSpPr/>
          <p:nvPr/>
        </p:nvGrpSpPr>
        <p:grpSpPr>
          <a:xfrm>
            <a:off x="7832838" y="1817826"/>
            <a:ext cx="4407490" cy="4643949"/>
            <a:chOff x="5769097" y="1189776"/>
            <a:chExt cx="3305700" cy="3483049"/>
          </a:xfrm>
        </p:grpSpPr>
        <p:sp>
          <p:nvSpPr>
            <p:cNvPr id="19" name="Google Shape;279;ge60c223f63_0_384"/>
            <p:cNvSpPr/>
            <p:nvPr/>
          </p:nvSpPr>
          <p:spPr>
            <a:xfrm>
              <a:off x="5769097" y="1189776"/>
              <a:ext cx="3305700" cy="706608"/>
            </a:xfrm>
            <a:prstGeom prst="chevron">
              <a:avLst>
                <a:gd name="adj" fmla="val 50000"/>
              </a:avLst>
            </a:prstGeom>
            <a:solidFill>
              <a:srgbClr val="7EC5D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indent="0" algn="ctr">
                <a:buFont typeface="Arial"/>
                <a:buNone/>
              </a:pPr>
              <a:endParaRPr sz="2000" b="1" dirty="0">
                <a:solidFill>
                  <a:schemeClr val="lt1"/>
                </a:solidFill>
              </a:endParaRPr>
            </a:p>
          </p:txBody>
        </p:sp>
        <p:sp>
          <p:nvSpPr>
            <p:cNvPr id="20" name="Google Shape;280;ge60c223f63_0_384"/>
            <p:cNvSpPr txBox="1"/>
            <p:nvPr/>
          </p:nvSpPr>
          <p:spPr>
            <a:xfrm>
              <a:off x="6167063" y="2057125"/>
              <a:ext cx="22362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431800" lvl="0" indent="-17780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dk1"/>
                </a:solidFill>
              </a:endParaRPr>
            </a:p>
          </p:txBody>
        </p:sp>
      </p:grpSp>
      <p:sp>
        <p:nvSpPr>
          <p:cNvPr id="22" name="Google Shape;192;ge60c223f63_0_218"/>
          <p:cNvSpPr/>
          <p:nvPr/>
        </p:nvSpPr>
        <p:spPr>
          <a:xfrm>
            <a:off x="-2" y="1817826"/>
            <a:ext cx="4679235" cy="965871"/>
          </a:xfrm>
          <a:prstGeom prst="homePlate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1800" b="1" dirty="0" err="1">
                <a:solidFill>
                  <a:schemeClr val="lt1"/>
                </a:solidFill>
              </a:rPr>
              <a:t>Aprobación</a:t>
            </a:r>
            <a:r>
              <a:rPr lang="en-US" sz="1800" b="1" dirty="0">
                <a:solidFill>
                  <a:schemeClr val="lt1"/>
                </a:solidFill>
              </a:rPr>
              <a:t> del </a:t>
            </a:r>
            <a:r>
              <a:rPr lang="en-US" sz="1800" b="1" dirty="0" err="1">
                <a:solidFill>
                  <a:schemeClr val="lt1"/>
                </a:solidFill>
              </a:rPr>
              <a:t>compromiso</a:t>
            </a:r>
            <a:endParaRPr lang="en-US" sz="1800"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chemeClr val="lt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8839781" y="1940839"/>
            <a:ext cx="23936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lt1"/>
                </a:solidFill>
              </a:rPr>
              <a:t>Ordenado</a:t>
            </a:r>
            <a:r>
              <a:rPr lang="en-US" sz="2000" b="1" dirty="0">
                <a:solidFill>
                  <a:schemeClr val="lt1"/>
                </a:solidFill>
              </a:rPr>
              <a:t> a </a:t>
            </a:r>
            <a:r>
              <a:rPr lang="en-US" sz="2000" b="1" dirty="0" err="1">
                <a:solidFill>
                  <a:schemeClr val="lt1"/>
                </a:solidFill>
              </a:rPr>
              <a:t>Pagar</a:t>
            </a:r>
            <a:endParaRPr lang="en-US" sz="2000"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ES" sz="2000" dirty="0">
              <a:solidFill>
                <a:schemeClr val="lt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5B0DA45-D75C-81F7-15EE-BBF95E60918B}"/>
              </a:ext>
            </a:extLst>
          </p:cNvPr>
          <p:cNvSpPr txBox="1"/>
          <p:nvPr/>
        </p:nvSpPr>
        <p:spPr>
          <a:xfrm>
            <a:off x="7992229" y="2806396"/>
            <a:ext cx="3894971" cy="1796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s-E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Servicio Contable: </a:t>
            </a:r>
          </a:p>
          <a:p>
            <a:pPr lvl="0" algn="just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s-ES" sz="1800" dirty="0">
                <a:solidFill>
                  <a:schemeClr val="dk1"/>
                </a:solidFill>
              </a:rPr>
              <a:t>● </a:t>
            </a:r>
            <a:r>
              <a:rPr lang="es-ES" sz="2000" dirty="0">
                <a:solidFill>
                  <a:schemeClr val="dk1"/>
                </a:solidFill>
              </a:rPr>
              <a:t>Confecciona el ordenado a pagar que es suscripto por los funcionarios autorizados.</a:t>
            </a:r>
            <a:r>
              <a:rPr lang="es-E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>
              <a:lnSpc>
                <a:spcPct val="115000"/>
              </a:lnSpc>
              <a:buSzPts val="2000"/>
            </a:pPr>
            <a:endParaRPr lang="es-AR" sz="2000" dirty="0">
              <a:solidFill>
                <a:schemeClr val="dk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D96755D-AAAE-F870-0927-C1D003B63F4B}"/>
              </a:ext>
            </a:extLst>
          </p:cNvPr>
          <p:cNvSpPr txBox="1"/>
          <p:nvPr/>
        </p:nvSpPr>
        <p:spPr>
          <a:xfrm>
            <a:off x="502730" y="2806396"/>
            <a:ext cx="3471006" cy="1124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buSzPts val="2000"/>
            </a:pPr>
            <a:r>
              <a:rPr lang="es-AR" sz="2000" b="1" dirty="0">
                <a:solidFill>
                  <a:schemeClr val="dk1"/>
                </a:solidFill>
              </a:rPr>
              <a:t>La Delegación Fiscal</a:t>
            </a:r>
          </a:p>
          <a:p>
            <a:pPr lvl="0">
              <a:lnSpc>
                <a:spcPct val="115000"/>
              </a:lnSpc>
            </a:pPr>
            <a:r>
              <a:rPr lang="en-US" sz="2000" dirty="0">
                <a:solidFill>
                  <a:schemeClr val="dk1"/>
                </a:solidFill>
              </a:rPr>
              <a:t>● </a:t>
            </a:r>
            <a:r>
              <a:rPr lang="es-AR" sz="2000" dirty="0">
                <a:solidFill>
                  <a:schemeClr val="dk1"/>
                </a:solidFill>
              </a:rPr>
              <a:t>Controla, aprueba el compromiso y lo suscribe</a:t>
            </a:r>
            <a:r>
              <a:rPr lang="es-AR" sz="1400" dirty="0">
                <a:solidFill>
                  <a:schemeClr val="dk1"/>
                </a:solidFill>
              </a:rPr>
              <a:t>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41F411F-2822-95B5-6B06-D3F538E8FF2A}"/>
              </a:ext>
            </a:extLst>
          </p:cNvPr>
          <p:cNvSpPr txBox="1"/>
          <p:nvPr/>
        </p:nvSpPr>
        <p:spPr>
          <a:xfrm>
            <a:off x="4353697" y="2841042"/>
            <a:ext cx="3249827" cy="39556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indent="-177800" algn="just">
              <a:lnSpc>
                <a:spcPct val="115000"/>
              </a:lnSpc>
              <a:buSzPts val="2000"/>
            </a:pPr>
            <a:r>
              <a:rPr lang="es-AR" sz="2000" b="1" dirty="0">
                <a:solidFill>
                  <a:schemeClr val="dk1"/>
                </a:solidFill>
              </a:rPr>
              <a:t>UOC:</a:t>
            </a:r>
          </a:p>
          <a:p>
            <a:pPr marL="0" indent="0">
              <a:lnSpc>
                <a:spcPct val="115000"/>
              </a:lnSpc>
              <a:buSzPts val="2000"/>
              <a:buFont typeface="Arial"/>
              <a:buNone/>
            </a:pPr>
            <a:r>
              <a:rPr lang="en-US" sz="2000" dirty="0">
                <a:solidFill>
                  <a:schemeClr val="dk1"/>
                </a:solidFill>
              </a:rPr>
              <a:t>● </a:t>
            </a:r>
            <a:r>
              <a:rPr lang="es-ES" sz="2000" dirty="0">
                <a:solidFill>
                  <a:schemeClr val="dk1"/>
                </a:solidFill>
              </a:rPr>
              <a:t>Notifica al adjudicatario el acto administrativo y orden de Provisión. </a:t>
            </a:r>
          </a:p>
          <a:p>
            <a:pPr lvl="0">
              <a:lnSpc>
                <a:spcPct val="115000"/>
              </a:lnSpc>
            </a:pPr>
            <a:r>
              <a:rPr lang="en-US" sz="1400" dirty="0" err="1">
                <a:solidFill>
                  <a:schemeClr val="dk1"/>
                </a:solidFill>
              </a:rPr>
              <a:t>adjunta</a:t>
            </a:r>
            <a:r>
              <a:rPr lang="en-US" sz="2000" dirty="0">
                <a:solidFill>
                  <a:schemeClr val="dk1"/>
                </a:solidFill>
              </a:rPr>
              <a:t>: </a:t>
            </a:r>
          </a:p>
          <a:p>
            <a:pPr lvl="0">
              <a:lnSpc>
                <a:spcPct val="115000"/>
              </a:lnSpc>
            </a:pPr>
            <a:r>
              <a:rPr lang="en-US" sz="2000" dirty="0">
                <a:solidFill>
                  <a:schemeClr val="dk1"/>
                </a:solidFill>
              </a:rPr>
              <a:t> ● Factura </a:t>
            </a:r>
            <a:r>
              <a:rPr lang="en-US" sz="2000" dirty="0" err="1">
                <a:solidFill>
                  <a:schemeClr val="dk1"/>
                </a:solidFill>
              </a:rPr>
              <a:t>conformada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por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comisión</a:t>
            </a:r>
            <a:r>
              <a:rPr lang="en-US" sz="2000" dirty="0">
                <a:solidFill>
                  <a:schemeClr val="dk1"/>
                </a:solidFill>
              </a:rPr>
              <a:t> de </a:t>
            </a:r>
            <a:r>
              <a:rPr lang="en-US" sz="2000" dirty="0" err="1">
                <a:solidFill>
                  <a:schemeClr val="dk1"/>
                </a:solidFill>
              </a:rPr>
              <a:t>recepción</a:t>
            </a:r>
            <a:r>
              <a:rPr lang="en-US" sz="2000" dirty="0">
                <a:solidFill>
                  <a:schemeClr val="dk1"/>
                </a:solidFill>
              </a:rPr>
              <a:t>.</a:t>
            </a:r>
          </a:p>
          <a:p>
            <a:pPr lvl="0">
              <a:lnSpc>
                <a:spcPct val="115000"/>
              </a:lnSpc>
            </a:pPr>
            <a:r>
              <a:rPr lang="en-US" sz="2000" dirty="0">
                <a:solidFill>
                  <a:schemeClr val="dk1"/>
                </a:solidFill>
              </a:rPr>
              <a:t> ● </a:t>
            </a:r>
            <a:r>
              <a:rPr lang="en-US" sz="2000" dirty="0" err="1">
                <a:solidFill>
                  <a:schemeClr val="dk1"/>
                </a:solidFill>
              </a:rPr>
              <a:t>Remito</a:t>
            </a:r>
            <a:r>
              <a:rPr lang="en-US" sz="2000" dirty="0">
                <a:solidFill>
                  <a:schemeClr val="dk1"/>
                </a:solidFill>
              </a:rPr>
              <a:t>, </a:t>
            </a:r>
            <a:r>
              <a:rPr lang="en-US" sz="2000" dirty="0" err="1">
                <a:solidFill>
                  <a:schemeClr val="dk1"/>
                </a:solidFill>
              </a:rPr>
              <a:t>en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caso</a:t>
            </a:r>
            <a:r>
              <a:rPr lang="en-US" sz="2000" dirty="0">
                <a:solidFill>
                  <a:schemeClr val="dk1"/>
                </a:solidFill>
              </a:rPr>
              <a:t> de </a:t>
            </a:r>
            <a:r>
              <a:rPr lang="en-US" sz="2000" dirty="0" err="1">
                <a:solidFill>
                  <a:schemeClr val="dk1"/>
                </a:solidFill>
              </a:rPr>
              <a:t>corresponder</a:t>
            </a:r>
            <a:r>
              <a:rPr lang="en-US" sz="1400" dirty="0">
                <a:solidFill>
                  <a:schemeClr val="dk1"/>
                </a:solidFill>
              </a:rPr>
              <a:t>.</a:t>
            </a:r>
            <a:endParaRPr lang="es-AR" sz="1400" dirty="0"/>
          </a:p>
          <a:p>
            <a:pPr marL="0" indent="0">
              <a:lnSpc>
                <a:spcPct val="115000"/>
              </a:lnSpc>
              <a:buSzPts val="2000"/>
              <a:buFont typeface="Arial"/>
              <a:buNone/>
            </a:pPr>
            <a:endParaRPr lang="es-ES" sz="2000" dirty="0">
              <a:solidFill>
                <a:schemeClr val="dk1"/>
              </a:solidFill>
            </a:endParaRPr>
          </a:p>
          <a:p>
            <a:pPr marL="0" indent="0">
              <a:lnSpc>
                <a:spcPct val="115000"/>
              </a:lnSpc>
              <a:buSzPts val="2000"/>
              <a:buFont typeface="Arial"/>
              <a:buNone/>
            </a:pPr>
            <a:endParaRPr lang="es-ES" sz="20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72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651">
        <p:dissolve/>
      </p:transition>
    </mc:Choice>
    <mc:Fallback xmlns="">
      <p:transition spd="slow" advClick="0" advTm="7651">
        <p:dissolv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e60c223f63_0_405"/>
          <p:cNvSpPr txBox="1"/>
          <p:nvPr/>
        </p:nvSpPr>
        <p:spPr>
          <a:xfrm>
            <a:off x="-2" y="867071"/>
            <a:ext cx="12192002" cy="1338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US" sz="2500" b="1" dirty="0" err="1">
                <a:solidFill>
                  <a:schemeClr val="dk1"/>
                </a:solidFill>
              </a:rPr>
              <a:t>Procedimiento</a:t>
            </a:r>
            <a:r>
              <a:rPr lang="en-US" sz="2500" b="1" dirty="0">
                <a:solidFill>
                  <a:schemeClr val="dk1"/>
                </a:solidFill>
              </a:rPr>
              <a:t> de </a:t>
            </a:r>
            <a:r>
              <a:rPr lang="en-US" sz="2500" b="1" dirty="0" err="1">
                <a:solidFill>
                  <a:schemeClr val="dk1"/>
                </a:solidFill>
              </a:rPr>
              <a:t>Contratación</a:t>
            </a:r>
            <a:r>
              <a:rPr lang="en-US" sz="2500" b="1" dirty="0">
                <a:solidFill>
                  <a:schemeClr val="dk1"/>
                </a:solidFill>
              </a:rPr>
              <a:t> Directa </a:t>
            </a:r>
            <a:r>
              <a:rPr lang="en-US" sz="2500" b="1" dirty="0" err="1">
                <a:solidFill>
                  <a:schemeClr val="dk1"/>
                </a:solidFill>
              </a:rPr>
              <a:t>por</a:t>
            </a:r>
            <a:r>
              <a:rPr lang="en-US" sz="2500" b="1" dirty="0">
                <a:solidFill>
                  <a:schemeClr val="dk1"/>
                </a:solidFill>
              </a:rPr>
              <a:t> Monto ( Pago </a:t>
            </a:r>
            <a:r>
              <a:rPr lang="en-US" sz="2500" b="1" dirty="0" err="1">
                <a:solidFill>
                  <a:schemeClr val="dk1"/>
                </a:solidFill>
              </a:rPr>
              <a:t>Tesorerías</a:t>
            </a:r>
            <a:r>
              <a:rPr lang="en-US" sz="2500" b="1" dirty="0">
                <a:solidFill>
                  <a:schemeClr val="dk1"/>
                </a:solidFill>
              </a:rPr>
              <a:t>)</a:t>
            </a:r>
          </a:p>
          <a:p>
            <a:r>
              <a:rPr lang="en-US" sz="2500" b="1" dirty="0">
                <a:solidFill>
                  <a:schemeClr val="dk1"/>
                </a:solidFill>
              </a:rPr>
              <a:t> “</a:t>
            </a:r>
            <a:r>
              <a:rPr lang="en-US" sz="2500" b="1" dirty="0" err="1">
                <a:solidFill>
                  <a:schemeClr val="dk1"/>
                </a:solidFill>
              </a:rPr>
              <a:t>Compromiso</a:t>
            </a:r>
            <a:r>
              <a:rPr lang="en-US" sz="2500" b="1" dirty="0">
                <a:solidFill>
                  <a:schemeClr val="dk1"/>
                </a:solidFill>
              </a:rPr>
              <a:t>”.</a:t>
            </a:r>
          </a:p>
          <a:p>
            <a:pPr lvl="0"/>
            <a:endParaRPr lang="en-US" sz="2500" dirty="0"/>
          </a:p>
        </p:txBody>
      </p:sp>
      <p:sp>
        <p:nvSpPr>
          <p:cNvPr id="12" name="Google Shape;177;ge50d97f198_0_1"/>
          <p:cNvSpPr/>
          <p:nvPr/>
        </p:nvSpPr>
        <p:spPr>
          <a:xfrm rot="5400000">
            <a:off x="5900057" y="-5900057"/>
            <a:ext cx="391886" cy="12192000"/>
          </a:xfrm>
          <a:prstGeom prst="rect">
            <a:avLst/>
          </a:prstGeom>
          <a:solidFill>
            <a:srgbClr val="9803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80;ge50d97f198_0_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" y="260615"/>
            <a:ext cx="12192000" cy="65127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285;ge60c223f63_0_384"/>
          <p:cNvSpPr/>
          <p:nvPr/>
        </p:nvSpPr>
        <p:spPr>
          <a:xfrm>
            <a:off x="1" y="1927654"/>
            <a:ext cx="7055712" cy="1086558"/>
          </a:xfrm>
          <a:prstGeom prst="chevron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900" b="1" dirty="0">
                <a:solidFill>
                  <a:schemeClr val="lt1"/>
                </a:solidFill>
              </a:rPr>
              <a:t>Aprobación del Ordenado a Pagar</a:t>
            </a:r>
            <a:endParaRPr lang="es-ES" sz="1900" dirty="0">
              <a:solidFill>
                <a:schemeClr val="lt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FCFB1C6-6B4F-47F7-51AB-71285CB7DED7}"/>
              </a:ext>
            </a:extLst>
          </p:cNvPr>
          <p:cNvSpPr txBox="1"/>
          <p:nvPr/>
        </p:nvSpPr>
        <p:spPr>
          <a:xfrm>
            <a:off x="7335790" y="3018480"/>
            <a:ext cx="4061261" cy="1374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indent="-177800" algn="just">
              <a:lnSpc>
                <a:spcPct val="115000"/>
              </a:lnSpc>
              <a:buSzPts val="2000"/>
            </a:pPr>
            <a:r>
              <a:rPr lang="es-ES" sz="2000" b="1" dirty="0">
                <a:solidFill>
                  <a:schemeClr val="dk1"/>
                </a:solidFill>
              </a:rPr>
              <a:t>Tesorería Gral. / </a:t>
            </a:r>
            <a:r>
              <a:rPr lang="es-ES" sz="2000" b="1" dirty="0" err="1">
                <a:solidFill>
                  <a:schemeClr val="dk1"/>
                </a:solidFill>
              </a:rPr>
              <a:t>Juridiccional</a:t>
            </a:r>
            <a:r>
              <a:rPr lang="es-ES" sz="2000" b="1" dirty="0">
                <a:solidFill>
                  <a:schemeClr val="dk1"/>
                </a:solidFill>
              </a:rPr>
              <a:t>: </a:t>
            </a:r>
          </a:p>
          <a:p>
            <a:pPr algn="just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s-ES" sz="1800" dirty="0">
                <a:solidFill>
                  <a:schemeClr val="dk1"/>
                </a:solidFill>
              </a:rPr>
              <a:t>● A través de </a:t>
            </a:r>
            <a:r>
              <a:rPr lang="es-ES" sz="1800" dirty="0" err="1">
                <a:solidFill>
                  <a:schemeClr val="dk1"/>
                </a:solidFill>
              </a:rPr>
              <a:t>Exped</a:t>
            </a:r>
            <a:r>
              <a:rPr lang="es-ES" sz="1800" dirty="0">
                <a:solidFill>
                  <a:schemeClr val="dk1"/>
                </a:solidFill>
              </a:rPr>
              <a:t>. TP, </a:t>
            </a:r>
            <a:r>
              <a:rPr lang="es-ES" sz="1800" dirty="0" err="1">
                <a:solidFill>
                  <a:schemeClr val="dk1"/>
                </a:solidFill>
              </a:rPr>
              <a:t>tesoreria</a:t>
            </a:r>
            <a:r>
              <a:rPr lang="es-ES" sz="1800" dirty="0">
                <a:solidFill>
                  <a:schemeClr val="dk1"/>
                </a:solidFill>
              </a:rPr>
              <a:t> paga el Ordenado a pagar autorizado por Resolución.</a:t>
            </a:r>
            <a:endParaRPr lang="es-ES" sz="1800" dirty="0">
              <a:solidFill>
                <a:schemeClr val="dk1"/>
              </a:solidFill>
              <a:sym typeface="Times New Roman"/>
            </a:endParaRPr>
          </a:p>
        </p:txBody>
      </p:sp>
      <p:sp>
        <p:nvSpPr>
          <p:cNvPr id="5" name="Google Shape;279;ge60c223f63_0_384">
            <a:extLst>
              <a:ext uri="{FF2B5EF4-FFF2-40B4-BE49-F238E27FC236}">
                <a16:creationId xmlns:a16="http://schemas.microsoft.com/office/drawing/2014/main" id="{B2FBC2D0-F710-FD9B-D9E6-37D9A63CDC21}"/>
              </a:ext>
            </a:extLst>
          </p:cNvPr>
          <p:cNvSpPr/>
          <p:nvPr/>
        </p:nvSpPr>
        <p:spPr>
          <a:xfrm>
            <a:off x="6516130" y="1927654"/>
            <a:ext cx="5700583" cy="1086558"/>
          </a:xfrm>
          <a:prstGeom prst="chevron">
            <a:avLst>
              <a:gd name="adj" fmla="val 50000"/>
            </a:avLst>
          </a:prstGeom>
          <a:solidFill>
            <a:srgbClr val="7EC5D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900" b="1" dirty="0">
                <a:solidFill>
                  <a:schemeClr val="lt1"/>
                </a:solidFill>
              </a:rPr>
              <a:t>Pago</a:t>
            </a:r>
            <a:endParaRPr lang="es-ES" sz="1900" dirty="0">
              <a:solidFill>
                <a:schemeClr val="l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48AC57E-EB92-DB82-0002-9DF9E71427BE}"/>
              </a:ext>
            </a:extLst>
          </p:cNvPr>
          <p:cNvSpPr txBox="1"/>
          <p:nvPr/>
        </p:nvSpPr>
        <p:spPr>
          <a:xfrm>
            <a:off x="1355130" y="3014212"/>
            <a:ext cx="4061261" cy="1442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ES" sz="1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</a:t>
            </a:r>
            <a:r>
              <a:rPr lang="es-E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s-ES" sz="1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</a:t>
            </a:r>
            <a:r>
              <a:rPr lang="es-E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s-ES" sz="1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Fciero</a:t>
            </a:r>
            <a:r>
              <a:rPr lang="es-E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(SAF)</a:t>
            </a:r>
          </a:p>
          <a:p>
            <a:pPr lvl="0" algn="just">
              <a:lnSpc>
                <a:spcPct val="115000"/>
              </a:lnSpc>
            </a:pPr>
            <a:r>
              <a:rPr lang="es-ES" sz="1800" dirty="0">
                <a:solidFill>
                  <a:schemeClr val="dk1"/>
                </a:solidFill>
              </a:rPr>
              <a:t>● </a:t>
            </a:r>
            <a:r>
              <a:rPr lang="es-ES" sz="2000" dirty="0">
                <a:solidFill>
                  <a:schemeClr val="dk1"/>
                </a:solidFill>
              </a:rPr>
              <a:t>Controla la conformación de la Factura y el ordenado a pagar generado, 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aprueba</a:t>
            </a:r>
            <a:r>
              <a:rPr lang="es-ES" sz="2000" dirty="0">
                <a:solidFill>
                  <a:schemeClr val="dk1"/>
                </a:solidFill>
              </a:rPr>
              <a:t> y subscribe.</a:t>
            </a:r>
            <a:endParaRPr lang="es-ES" sz="19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1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651">
        <p:dissolve/>
      </p:transition>
    </mc:Choice>
    <mc:Fallback xmlns="">
      <p:transition spd="slow" advClick="0" advTm="7651">
        <p:dissolv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e60c223f63_0_405"/>
          <p:cNvSpPr txBox="1"/>
          <p:nvPr/>
        </p:nvSpPr>
        <p:spPr>
          <a:xfrm>
            <a:off x="-2" y="867071"/>
            <a:ext cx="12192002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Procedimiento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 </a:t>
            </a: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Contratación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Directa </a:t>
            </a: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por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Monto hasta </a:t>
            </a: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índice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 10 –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“Orden de </a:t>
            </a: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Compra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”</a:t>
            </a:r>
            <a:endParaRPr kumimoji="0" lang="en-US" sz="2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" name="Google Shape;177;ge50d97f198_0_1"/>
          <p:cNvSpPr/>
          <p:nvPr/>
        </p:nvSpPr>
        <p:spPr>
          <a:xfrm rot="5400000">
            <a:off x="5900057" y="-5900057"/>
            <a:ext cx="391886" cy="12192000"/>
          </a:xfrm>
          <a:prstGeom prst="rect">
            <a:avLst/>
          </a:prstGeom>
          <a:solidFill>
            <a:srgbClr val="9803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EFEFE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80;ge50d97f198_0_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" y="260615"/>
            <a:ext cx="12192000" cy="65127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285;ge60c223f63_0_384"/>
          <p:cNvSpPr/>
          <p:nvPr/>
        </p:nvSpPr>
        <p:spPr>
          <a:xfrm>
            <a:off x="4021883" y="1819682"/>
            <a:ext cx="4262655" cy="953995"/>
          </a:xfrm>
          <a:prstGeom prst="chevron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AR" sz="1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Visto Bueno en la Solicitud del gasto</a:t>
            </a:r>
            <a:endParaRPr kumimoji="0" lang="es-AR" sz="19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18" name="Google Shape;278;ge60c223f63_0_384"/>
          <p:cNvGrpSpPr/>
          <p:nvPr/>
        </p:nvGrpSpPr>
        <p:grpSpPr>
          <a:xfrm>
            <a:off x="7800084" y="1816906"/>
            <a:ext cx="4407490" cy="4785373"/>
            <a:chOff x="5792033" y="1189777"/>
            <a:chExt cx="3305700" cy="3483048"/>
          </a:xfrm>
        </p:grpSpPr>
        <p:sp>
          <p:nvSpPr>
            <p:cNvPr id="19" name="Google Shape;279;ge60c223f63_0_384"/>
            <p:cNvSpPr/>
            <p:nvPr/>
          </p:nvSpPr>
          <p:spPr>
            <a:xfrm>
              <a:off x="5792033" y="1189777"/>
              <a:ext cx="3305700" cy="694369"/>
            </a:xfrm>
            <a:prstGeom prst="chevron">
              <a:avLst>
                <a:gd name="adj" fmla="val 50000"/>
              </a:avLst>
            </a:prstGeom>
            <a:solidFill>
              <a:srgbClr val="7EC5D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s-AR" sz="19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Precio de Referencia</a:t>
              </a:r>
              <a:endParaRPr kumimoji="0" sz="1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" name="Google Shape;280;ge60c223f63_0_384"/>
            <p:cNvSpPr txBox="1"/>
            <p:nvPr/>
          </p:nvSpPr>
          <p:spPr>
            <a:xfrm>
              <a:off x="6167063" y="2057125"/>
              <a:ext cx="22362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431800" marR="0" lvl="0" indent="-177800" algn="just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1" name="Google Shape;191;ge60c223f63_0_218"/>
          <p:cNvGrpSpPr/>
          <p:nvPr/>
        </p:nvGrpSpPr>
        <p:grpSpPr>
          <a:xfrm>
            <a:off x="11720" y="1816904"/>
            <a:ext cx="4679235" cy="4903405"/>
            <a:chOff x="-1" y="1175973"/>
            <a:chExt cx="3509514" cy="3366519"/>
          </a:xfrm>
        </p:grpSpPr>
        <p:sp>
          <p:nvSpPr>
            <p:cNvPr id="22" name="Google Shape;192;ge60c223f63_0_218"/>
            <p:cNvSpPr/>
            <p:nvPr/>
          </p:nvSpPr>
          <p:spPr>
            <a:xfrm>
              <a:off x="-1" y="1175973"/>
              <a:ext cx="3509514" cy="654983"/>
            </a:xfrm>
            <a:prstGeom prst="homePlate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9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Solicitud</a:t>
              </a:r>
              <a:r>
                <a:rPr kumimoji="0" lang="en-US" sz="19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 del </a:t>
              </a:r>
              <a:r>
                <a:rPr kumimoji="0" lang="en-US" sz="19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gasto</a:t>
              </a:r>
              <a:endParaRPr kumimoji="0" sz="19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" name="Google Shape;193;ge60c223f63_0_218"/>
            <p:cNvSpPr txBox="1"/>
            <p:nvPr/>
          </p:nvSpPr>
          <p:spPr>
            <a:xfrm>
              <a:off x="132705" y="1800237"/>
              <a:ext cx="3244100" cy="27422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Realizada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por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 el sector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que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requiere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 el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bien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 o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servicio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 (ar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highlight>
                    <a:srgbClr val="FFFFFF"/>
                  </a:highlight>
                  <a:uLnTx/>
                  <a:uFillTx/>
                  <a:latin typeface="Arial"/>
                  <a:cs typeface="Arial"/>
                  <a:sym typeface="Arial"/>
                </a:rPr>
                <a:t>t.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 4 del D.R. Nº 0004-2020):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●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Indentificación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 del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bs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./ss.</a:t>
              </a:r>
            </a:p>
            <a:p>
              <a:pPr marL="0" marR="0" lvl="0" indent="0" algn="l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●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Fundamento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 de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las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circunstancias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 y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motivos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.</a:t>
              </a:r>
            </a:p>
            <a:p>
              <a:pPr marL="0" marR="0" lvl="0" indent="0" algn="l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●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Cantidad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,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unidad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 de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medida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.</a:t>
              </a:r>
            </a:p>
            <a:p>
              <a:pPr marL="0" marR="0" lvl="0" indent="0" algn="l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●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Inicio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 y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duración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 de la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prestación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.</a:t>
              </a:r>
              <a:endPara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5015384" y="2809213"/>
            <a:ext cx="2801535" cy="1478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Autoridad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Competente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autoriza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(VºBº), para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dar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inicio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al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proceso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compra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8259122" y="2841192"/>
            <a:ext cx="3611602" cy="324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UOC: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● Consulta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precios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informados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organimos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nacionales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o provincial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competentes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● En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caso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 no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existir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solicita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presupuesto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a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proveedor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del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rubro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(valor de Mercado)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Resolución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Nº108-OCC-2021.</a:t>
            </a:r>
          </a:p>
        </p:txBody>
      </p:sp>
    </p:spTree>
    <p:extLst>
      <p:ext uri="{BB962C8B-B14F-4D97-AF65-F5344CB8AC3E}">
        <p14:creationId xmlns:p14="http://schemas.microsoft.com/office/powerpoint/2010/main" val="131884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651">
        <p:dissolve/>
      </p:transition>
    </mc:Choice>
    <mc:Fallback xmlns="">
      <p:transition spd="slow" advClick="0" advTm="7651">
        <p:dissolv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e60c223f63_0_405"/>
          <p:cNvSpPr txBox="1"/>
          <p:nvPr/>
        </p:nvSpPr>
        <p:spPr>
          <a:xfrm>
            <a:off x="873776" y="2678203"/>
            <a:ext cx="2981526" cy="3813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</a:rPr>
              <a:t>.</a:t>
            </a:r>
            <a:endParaRPr sz="2000" dirty="0">
              <a:solidFill>
                <a:schemeClr val="dk1"/>
              </a:solidFill>
            </a:endParaRPr>
          </a:p>
        </p:txBody>
      </p:sp>
      <p:sp>
        <p:nvSpPr>
          <p:cNvPr id="302" name="Google Shape;302;ge60c223f63_0_405"/>
          <p:cNvSpPr txBox="1"/>
          <p:nvPr/>
        </p:nvSpPr>
        <p:spPr>
          <a:xfrm>
            <a:off x="-2" y="967432"/>
            <a:ext cx="11887202" cy="1338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n-US" sz="2500" b="1" dirty="0" err="1">
                <a:solidFill>
                  <a:schemeClr val="dk1"/>
                </a:solidFill>
              </a:rPr>
              <a:t>Procedimiento</a:t>
            </a:r>
            <a:r>
              <a:rPr lang="en-US" sz="2500" b="1" dirty="0">
                <a:solidFill>
                  <a:schemeClr val="dk1"/>
                </a:solidFill>
              </a:rPr>
              <a:t> de </a:t>
            </a:r>
            <a:r>
              <a:rPr lang="en-US" sz="2500" b="1" dirty="0" err="1">
                <a:solidFill>
                  <a:schemeClr val="dk1"/>
                </a:solidFill>
              </a:rPr>
              <a:t>Contratación</a:t>
            </a:r>
            <a:r>
              <a:rPr lang="en-US" sz="2500" b="1" dirty="0">
                <a:solidFill>
                  <a:schemeClr val="dk1"/>
                </a:solidFill>
              </a:rPr>
              <a:t> Directa </a:t>
            </a:r>
            <a:r>
              <a:rPr lang="en-US" sz="2500" b="1" dirty="0" err="1">
                <a:solidFill>
                  <a:schemeClr val="dk1"/>
                </a:solidFill>
              </a:rPr>
              <a:t>por</a:t>
            </a:r>
            <a:r>
              <a:rPr lang="en-US" sz="2500" b="1" dirty="0">
                <a:solidFill>
                  <a:schemeClr val="dk1"/>
                </a:solidFill>
              </a:rPr>
              <a:t> Monto hasta </a:t>
            </a:r>
            <a:r>
              <a:rPr lang="en-US" sz="2500" b="1" dirty="0" err="1">
                <a:solidFill>
                  <a:schemeClr val="dk1"/>
                </a:solidFill>
              </a:rPr>
              <a:t>índice</a:t>
            </a:r>
            <a:r>
              <a:rPr lang="en-US" sz="2500" b="1" dirty="0">
                <a:solidFill>
                  <a:schemeClr val="dk1"/>
                </a:solidFill>
              </a:rPr>
              <a:t> de 10 (Pago </a:t>
            </a:r>
            <a:r>
              <a:rPr lang="en-US" sz="2500" b="1" dirty="0" err="1">
                <a:solidFill>
                  <a:schemeClr val="dk1"/>
                </a:solidFill>
              </a:rPr>
              <a:t>Fondo</a:t>
            </a:r>
            <a:r>
              <a:rPr lang="en-US" sz="2500" b="1" dirty="0">
                <a:solidFill>
                  <a:schemeClr val="dk1"/>
                </a:solidFill>
              </a:rPr>
              <a:t> </a:t>
            </a:r>
            <a:r>
              <a:rPr lang="en-US" sz="2500" b="1" dirty="0" err="1">
                <a:solidFill>
                  <a:schemeClr val="dk1"/>
                </a:solidFill>
              </a:rPr>
              <a:t>permanente</a:t>
            </a:r>
            <a:r>
              <a:rPr lang="en-US" sz="2500" b="1" dirty="0">
                <a:solidFill>
                  <a:schemeClr val="dk1"/>
                </a:solidFill>
              </a:rPr>
              <a:t>) “Orden de </a:t>
            </a:r>
            <a:r>
              <a:rPr lang="en-US" sz="2500" b="1" dirty="0" err="1">
                <a:solidFill>
                  <a:schemeClr val="dk1"/>
                </a:solidFill>
              </a:rPr>
              <a:t>Compra</a:t>
            </a:r>
            <a:r>
              <a:rPr lang="en-US" sz="2500" b="1" dirty="0">
                <a:solidFill>
                  <a:schemeClr val="dk1"/>
                </a:solidFill>
              </a:rPr>
              <a:t>”.</a:t>
            </a:r>
          </a:p>
          <a:p>
            <a:pPr lvl="0"/>
            <a:r>
              <a:rPr lang="en-US" sz="2500" b="1" dirty="0">
                <a:solidFill>
                  <a:schemeClr val="dk1"/>
                </a:solidFill>
              </a:rPr>
              <a:t> </a:t>
            </a:r>
            <a:r>
              <a:rPr lang="en-US" sz="2500" b="1" dirty="0" err="1">
                <a:solidFill>
                  <a:schemeClr val="dk1"/>
                </a:solidFill>
              </a:rPr>
              <a:t>Orden</a:t>
            </a:r>
            <a:r>
              <a:rPr lang="en-US" sz="2500" b="1" dirty="0">
                <a:solidFill>
                  <a:schemeClr val="dk1"/>
                </a:solidFill>
              </a:rPr>
              <a:t> de </a:t>
            </a:r>
            <a:r>
              <a:rPr lang="en-US" sz="2500" b="1" dirty="0" err="1">
                <a:solidFill>
                  <a:schemeClr val="dk1"/>
                </a:solidFill>
              </a:rPr>
              <a:t>Compra</a:t>
            </a:r>
            <a:endParaRPr lang="en-US" sz="2500" dirty="0"/>
          </a:p>
        </p:txBody>
      </p:sp>
      <p:sp>
        <p:nvSpPr>
          <p:cNvPr id="12" name="Google Shape;177;ge50d97f198_0_1"/>
          <p:cNvSpPr/>
          <p:nvPr/>
        </p:nvSpPr>
        <p:spPr>
          <a:xfrm rot="5400000">
            <a:off x="5900057" y="-5900057"/>
            <a:ext cx="391886" cy="12192000"/>
          </a:xfrm>
          <a:prstGeom prst="rect">
            <a:avLst/>
          </a:prstGeom>
          <a:solidFill>
            <a:srgbClr val="9803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80;ge50d97f198_0_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41489"/>
            <a:ext cx="12192000" cy="651279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283;ge60c223f63_0_384"/>
          <p:cNvSpPr txBox="1"/>
          <p:nvPr/>
        </p:nvSpPr>
        <p:spPr>
          <a:xfrm>
            <a:off x="877011" y="2666691"/>
            <a:ext cx="2981526" cy="3813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</a:endParaRPr>
          </a:p>
        </p:txBody>
      </p:sp>
      <p:sp>
        <p:nvSpPr>
          <p:cNvPr id="17" name="Google Shape;285;ge60c223f63_0_384"/>
          <p:cNvSpPr/>
          <p:nvPr/>
        </p:nvSpPr>
        <p:spPr>
          <a:xfrm>
            <a:off x="4126082" y="1817826"/>
            <a:ext cx="4262655" cy="953995"/>
          </a:xfrm>
          <a:prstGeom prst="chevron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s-AR" sz="1900" b="1" dirty="0">
                <a:solidFill>
                  <a:schemeClr val="lt1"/>
                </a:solidFill>
              </a:rPr>
              <a:t>Genera la Orden de Compra</a:t>
            </a:r>
          </a:p>
        </p:txBody>
      </p:sp>
      <p:grpSp>
        <p:nvGrpSpPr>
          <p:cNvPr id="18" name="Google Shape;278;ge60c223f63_0_384"/>
          <p:cNvGrpSpPr/>
          <p:nvPr/>
        </p:nvGrpSpPr>
        <p:grpSpPr>
          <a:xfrm>
            <a:off x="7832837" y="1817826"/>
            <a:ext cx="4407490" cy="4643949"/>
            <a:chOff x="5769097" y="1189776"/>
            <a:chExt cx="3305700" cy="3483049"/>
          </a:xfrm>
        </p:grpSpPr>
        <p:sp>
          <p:nvSpPr>
            <p:cNvPr id="19" name="Google Shape;279;ge60c223f63_0_384"/>
            <p:cNvSpPr/>
            <p:nvPr/>
          </p:nvSpPr>
          <p:spPr>
            <a:xfrm>
              <a:off x="5769097" y="1189776"/>
              <a:ext cx="3305700" cy="706608"/>
            </a:xfrm>
            <a:prstGeom prst="chevron">
              <a:avLst>
                <a:gd name="adj" fmla="val 50000"/>
              </a:avLst>
            </a:prstGeom>
            <a:solidFill>
              <a:srgbClr val="7EC5D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indent="0" algn="ctr">
                <a:buFont typeface="Arial"/>
                <a:buNone/>
              </a:pPr>
              <a:endParaRPr sz="2000" b="1" dirty="0">
                <a:solidFill>
                  <a:schemeClr val="lt1"/>
                </a:solidFill>
              </a:endParaRPr>
            </a:p>
          </p:txBody>
        </p:sp>
        <p:sp>
          <p:nvSpPr>
            <p:cNvPr id="20" name="Google Shape;280;ge60c223f63_0_384"/>
            <p:cNvSpPr txBox="1"/>
            <p:nvPr/>
          </p:nvSpPr>
          <p:spPr>
            <a:xfrm>
              <a:off x="6167063" y="2057125"/>
              <a:ext cx="22362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431800" lvl="0" indent="-17780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dk1"/>
                </a:solidFill>
              </a:endParaRPr>
            </a:p>
          </p:txBody>
        </p:sp>
      </p:grpSp>
      <p:grpSp>
        <p:nvGrpSpPr>
          <p:cNvPr id="21" name="Google Shape;191;ge60c223f63_0_218"/>
          <p:cNvGrpSpPr/>
          <p:nvPr/>
        </p:nvGrpSpPr>
        <p:grpSpPr>
          <a:xfrm>
            <a:off x="-2" y="1805948"/>
            <a:ext cx="4679235" cy="4986461"/>
            <a:chOff x="-1" y="1175972"/>
            <a:chExt cx="3509514" cy="3423543"/>
          </a:xfrm>
        </p:grpSpPr>
        <p:sp>
          <p:nvSpPr>
            <p:cNvPr id="22" name="Google Shape;192;ge60c223f63_0_218"/>
            <p:cNvSpPr/>
            <p:nvPr/>
          </p:nvSpPr>
          <p:spPr>
            <a:xfrm>
              <a:off x="-1" y="1175972"/>
              <a:ext cx="3509514" cy="663136"/>
            </a:xfrm>
            <a:prstGeom prst="homePlate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00" dirty="0">
                <a:solidFill>
                  <a:schemeClr val="lt1"/>
                </a:solidFill>
              </a:endParaRPr>
            </a:p>
          </p:txBody>
        </p:sp>
        <p:sp>
          <p:nvSpPr>
            <p:cNvPr id="23" name="Google Shape;193;ge60c223f63_0_218"/>
            <p:cNvSpPr txBox="1"/>
            <p:nvPr/>
          </p:nvSpPr>
          <p:spPr>
            <a:xfrm>
              <a:off x="106490" y="1857260"/>
              <a:ext cx="3244100" cy="27422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AR" sz="2000" b="1" dirty="0"/>
                <a:t>UOC inicia la gestión y adjunta:</a:t>
              </a:r>
            </a:p>
            <a:p>
              <a:pPr lvl="0">
                <a:lnSpc>
                  <a:spcPct val="115000"/>
                </a:lnSpc>
              </a:pPr>
              <a:r>
                <a:rPr lang="en-US" sz="2000" dirty="0">
                  <a:solidFill>
                    <a:schemeClr val="dk1"/>
                  </a:solidFill>
                </a:rPr>
                <a:t>● </a:t>
              </a:r>
              <a:r>
                <a:rPr lang="en-US" sz="2000" dirty="0" err="1">
                  <a:solidFill>
                    <a:schemeClr val="dk1"/>
                  </a:solidFill>
                </a:rPr>
                <a:t>Solicitud</a:t>
              </a:r>
              <a:r>
                <a:rPr lang="en-US" sz="2000" dirty="0">
                  <a:solidFill>
                    <a:schemeClr val="dk1"/>
                  </a:solidFill>
                </a:rPr>
                <a:t> de </a:t>
              </a:r>
              <a:r>
                <a:rPr lang="en-US" sz="2000" dirty="0" err="1">
                  <a:solidFill>
                    <a:schemeClr val="dk1"/>
                  </a:solidFill>
                </a:rPr>
                <a:t>Gasto</a:t>
              </a:r>
              <a:r>
                <a:rPr lang="en-US" sz="2000" dirty="0">
                  <a:solidFill>
                    <a:schemeClr val="dk1"/>
                  </a:solidFill>
                </a:rPr>
                <a:t>.</a:t>
              </a:r>
            </a:p>
            <a:p>
              <a:pPr lvl="0">
                <a:lnSpc>
                  <a:spcPct val="115000"/>
                </a:lnSpc>
              </a:pPr>
              <a:r>
                <a:rPr lang="en-US" sz="2000" dirty="0">
                  <a:solidFill>
                    <a:schemeClr val="dk1"/>
                  </a:solidFill>
                </a:rPr>
                <a:t>● </a:t>
              </a:r>
              <a:r>
                <a:rPr lang="en-US" sz="2000" dirty="0" err="1">
                  <a:solidFill>
                    <a:schemeClr val="dk1"/>
                  </a:solidFill>
                </a:rPr>
                <a:t>Cotización</a:t>
              </a:r>
              <a:r>
                <a:rPr lang="en-US" sz="2000" dirty="0">
                  <a:solidFill>
                    <a:schemeClr val="dk1"/>
                  </a:solidFill>
                </a:rPr>
                <a:t> de </a:t>
              </a:r>
              <a:r>
                <a:rPr lang="en-US" sz="2000" dirty="0" err="1">
                  <a:solidFill>
                    <a:schemeClr val="dk1"/>
                  </a:solidFill>
                </a:rPr>
                <a:t>Proveedor</a:t>
              </a:r>
              <a:r>
                <a:rPr lang="en-US" sz="2000" dirty="0">
                  <a:solidFill>
                    <a:schemeClr val="dk1"/>
                  </a:solidFill>
                </a:rPr>
                <a:t>.</a:t>
              </a:r>
            </a:p>
            <a:p>
              <a:pPr lvl="0">
                <a:lnSpc>
                  <a:spcPct val="115000"/>
                </a:lnSpc>
              </a:pPr>
              <a:r>
                <a:rPr lang="en-US" sz="2000" dirty="0">
                  <a:solidFill>
                    <a:schemeClr val="dk1"/>
                  </a:solidFill>
                </a:rPr>
                <a:t>● </a:t>
              </a:r>
              <a:r>
                <a:rPr lang="en-US" sz="2000" dirty="0" err="1">
                  <a:solidFill>
                    <a:schemeClr val="dk1"/>
                  </a:solidFill>
                </a:rPr>
                <a:t>Cumplimiento</a:t>
              </a:r>
              <a:r>
                <a:rPr lang="en-US" sz="2000" dirty="0">
                  <a:solidFill>
                    <a:schemeClr val="dk1"/>
                  </a:solidFill>
                </a:rPr>
                <a:t> Fiscal </a:t>
              </a:r>
              <a:r>
                <a:rPr lang="en-US" sz="2000" dirty="0" err="1">
                  <a:solidFill>
                    <a:schemeClr val="dk1"/>
                  </a:solidFill>
                </a:rPr>
                <a:t>vigente</a:t>
              </a:r>
              <a:r>
                <a:rPr lang="en-US" sz="2000" dirty="0">
                  <a:solidFill>
                    <a:schemeClr val="dk1"/>
                  </a:solidFill>
                </a:rPr>
                <a:t> con </a:t>
              </a:r>
            </a:p>
            <a:p>
              <a:pPr lvl="0">
                <a:lnSpc>
                  <a:spcPct val="115000"/>
                </a:lnSpc>
              </a:pPr>
              <a:r>
                <a:rPr lang="en-US" sz="2000" dirty="0" err="1">
                  <a:solidFill>
                    <a:schemeClr val="dk1"/>
                  </a:solidFill>
                </a:rPr>
                <a:t>inscripción</a:t>
              </a:r>
              <a:r>
                <a:rPr lang="en-US" sz="2000" dirty="0">
                  <a:solidFill>
                    <a:schemeClr val="dk1"/>
                  </a:solidFill>
                </a:rPr>
                <a:t> del </a:t>
              </a:r>
              <a:r>
                <a:rPr lang="en-US" sz="2000" dirty="0" err="1">
                  <a:solidFill>
                    <a:schemeClr val="dk1"/>
                  </a:solidFill>
                </a:rPr>
                <a:t>rubro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dirty="0" err="1">
                  <a:solidFill>
                    <a:schemeClr val="dk1"/>
                  </a:solidFill>
                </a:rPr>
                <a:t>correspondiente</a:t>
              </a:r>
              <a:r>
                <a:rPr lang="en-US" sz="2000" dirty="0">
                  <a:solidFill>
                    <a:schemeClr val="dk1"/>
                  </a:solidFill>
                </a:rPr>
                <a:t>.</a:t>
              </a:r>
            </a:p>
            <a:p>
              <a:pPr lvl="0">
                <a:lnSpc>
                  <a:spcPct val="115000"/>
                </a:lnSpc>
              </a:pPr>
              <a:r>
                <a:rPr lang="en-US" sz="2000" dirty="0">
                  <a:solidFill>
                    <a:schemeClr val="dk1"/>
                  </a:solidFill>
                </a:rPr>
                <a:t>● </a:t>
              </a:r>
              <a:r>
                <a:rPr lang="en-US" sz="2000" dirty="0" err="1">
                  <a:solidFill>
                    <a:schemeClr val="dk1"/>
                  </a:solidFill>
                </a:rPr>
                <a:t>Acreditación</a:t>
              </a:r>
              <a:r>
                <a:rPr lang="en-US" sz="2000" dirty="0">
                  <a:solidFill>
                    <a:schemeClr val="dk1"/>
                  </a:solidFill>
                </a:rPr>
                <a:t> del </a:t>
              </a:r>
              <a:r>
                <a:rPr lang="en-US" sz="2000" dirty="0" err="1">
                  <a:solidFill>
                    <a:schemeClr val="dk1"/>
                  </a:solidFill>
                </a:rPr>
                <a:t>precio</a:t>
              </a:r>
              <a:r>
                <a:rPr lang="en-US" sz="2000" dirty="0">
                  <a:solidFill>
                    <a:schemeClr val="dk1"/>
                  </a:solidFill>
                </a:rPr>
                <a:t> de </a:t>
              </a:r>
              <a:r>
                <a:rPr lang="en-US" sz="2000" dirty="0" err="1">
                  <a:solidFill>
                    <a:schemeClr val="dk1"/>
                  </a:solidFill>
                </a:rPr>
                <a:t>referencia</a:t>
              </a:r>
              <a:r>
                <a:rPr lang="en-US" sz="2000" dirty="0">
                  <a:solidFill>
                    <a:schemeClr val="dk1"/>
                  </a:solidFill>
                </a:rPr>
                <a:t>.</a:t>
              </a:r>
            </a:p>
            <a:p>
              <a:pPr lvl="0">
                <a:lnSpc>
                  <a:spcPct val="115000"/>
                </a:lnSpc>
              </a:pPr>
              <a:r>
                <a:rPr lang="en-US" sz="2000" dirty="0">
                  <a:solidFill>
                    <a:schemeClr val="dk1"/>
                  </a:solidFill>
                </a:rPr>
                <a:t> la OC en SIIF e </a:t>
              </a:r>
              <a:r>
                <a:rPr lang="en-US" sz="2000" dirty="0" err="1">
                  <a:solidFill>
                    <a:schemeClr val="dk1"/>
                  </a:solidFill>
                </a:rPr>
                <a:t>imprime</a:t>
              </a:r>
              <a:r>
                <a:rPr lang="en-US" sz="2000" dirty="0">
                  <a:solidFill>
                    <a:schemeClr val="dk1"/>
                  </a:solidFill>
                </a:rPr>
                <a:t>.</a:t>
              </a:r>
            </a:p>
            <a:p>
              <a:pPr lvl="0">
                <a:lnSpc>
                  <a:spcPct val="115000"/>
                </a:lnSpc>
              </a:pPr>
              <a:endParaRPr lang="es-AR" sz="2000" dirty="0"/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/>
            </a:p>
          </p:txBody>
        </p:sp>
      </p:grpSp>
      <p:sp>
        <p:nvSpPr>
          <p:cNvPr id="2" name="Rectángulo 1"/>
          <p:cNvSpPr/>
          <p:nvPr/>
        </p:nvSpPr>
        <p:spPr>
          <a:xfrm>
            <a:off x="4679233" y="2870268"/>
            <a:ext cx="3467989" cy="1478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s-AR" sz="2000" b="1" dirty="0">
                <a:solidFill>
                  <a:schemeClr val="dk1"/>
                </a:solidFill>
              </a:rPr>
              <a:t>Servicio Contable </a:t>
            </a:r>
          </a:p>
          <a:p>
            <a:pPr lvl="0">
              <a:lnSpc>
                <a:spcPct val="115000"/>
              </a:lnSpc>
            </a:pPr>
            <a:r>
              <a:rPr lang="en-US" sz="2000" dirty="0">
                <a:solidFill>
                  <a:schemeClr val="dk1"/>
                </a:solidFill>
              </a:rPr>
              <a:t>● </a:t>
            </a:r>
            <a:r>
              <a:rPr lang="es-AR" sz="2000" dirty="0">
                <a:solidFill>
                  <a:schemeClr val="dk1"/>
                </a:solidFill>
              </a:rPr>
              <a:t>Controla, genera la OC. Y la suscribe.</a:t>
            </a:r>
          </a:p>
          <a:p>
            <a:pPr>
              <a:lnSpc>
                <a:spcPct val="115000"/>
              </a:lnSpc>
            </a:pPr>
            <a:endParaRPr lang="en-US" sz="2000" dirty="0">
              <a:solidFill>
                <a:schemeClr val="dk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24873" y="1940157"/>
            <a:ext cx="2719014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1900" b="1" dirty="0">
                <a:solidFill>
                  <a:schemeClr val="lt1"/>
                </a:solidFill>
              </a:rPr>
              <a:t>Inicia y adjunta </a:t>
            </a:r>
          </a:p>
          <a:p>
            <a:pPr algn="ctr"/>
            <a:r>
              <a:rPr lang="es-AR" sz="1900" b="1" dirty="0">
                <a:solidFill>
                  <a:schemeClr val="lt1"/>
                </a:solidFill>
              </a:rPr>
              <a:t>a la Orden de Compra</a:t>
            </a:r>
          </a:p>
        </p:txBody>
      </p:sp>
      <p:sp>
        <p:nvSpPr>
          <p:cNvPr id="4" name="Rectángulo 3"/>
          <p:cNvSpPr/>
          <p:nvPr/>
        </p:nvSpPr>
        <p:spPr>
          <a:xfrm>
            <a:off x="8859819" y="1940839"/>
            <a:ext cx="2353528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1900" b="1" dirty="0">
                <a:solidFill>
                  <a:schemeClr val="lt1"/>
                </a:solidFill>
              </a:rPr>
              <a:t>Autorización de la </a:t>
            </a:r>
          </a:p>
          <a:p>
            <a:pPr algn="ctr"/>
            <a:r>
              <a:rPr lang="es-AR" sz="1900" b="1" dirty="0">
                <a:solidFill>
                  <a:schemeClr val="lt1"/>
                </a:solidFill>
              </a:rPr>
              <a:t>Orden de Compra</a:t>
            </a:r>
          </a:p>
        </p:txBody>
      </p:sp>
      <p:sp>
        <p:nvSpPr>
          <p:cNvPr id="5" name="Rectángulo 4"/>
          <p:cNvSpPr/>
          <p:nvPr/>
        </p:nvSpPr>
        <p:spPr>
          <a:xfrm>
            <a:off x="8602919" y="2861628"/>
            <a:ext cx="3370951" cy="2185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s-AR" sz="2000" b="1" dirty="0">
                <a:solidFill>
                  <a:schemeClr val="dk1"/>
                </a:solidFill>
              </a:rPr>
              <a:t>Autorización de la Competente.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chemeClr val="dk1"/>
                </a:solidFill>
              </a:rPr>
              <a:t>● </a:t>
            </a:r>
            <a:r>
              <a:rPr lang="en-US" sz="2000" dirty="0" err="1">
                <a:solidFill>
                  <a:schemeClr val="dk1"/>
                </a:solidFill>
              </a:rPr>
              <a:t>Controla</a:t>
            </a:r>
            <a:r>
              <a:rPr lang="en-US" sz="2000" dirty="0">
                <a:solidFill>
                  <a:schemeClr val="dk1"/>
                </a:solidFill>
              </a:rPr>
              <a:t> y la </a:t>
            </a:r>
            <a:r>
              <a:rPr lang="en-US" sz="2000" dirty="0" err="1">
                <a:solidFill>
                  <a:schemeClr val="dk1"/>
                </a:solidFill>
              </a:rPr>
              <a:t>suscribe</a:t>
            </a:r>
            <a:r>
              <a:rPr lang="en-US" sz="2000" dirty="0">
                <a:solidFill>
                  <a:schemeClr val="dk1"/>
                </a:solidFill>
              </a:rPr>
              <a:t> la OC.”</a:t>
            </a:r>
            <a:r>
              <a:rPr lang="en-US" sz="2000" dirty="0" err="1">
                <a:solidFill>
                  <a:schemeClr val="dk1"/>
                </a:solidFill>
              </a:rPr>
              <a:t>Constituye</a:t>
            </a:r>
            <a:r>
              <a:rPr lang="en-US" sz="2000" dirty="0">
                <a:solidFill>
                  <a:schemeClr val="dk1"/>
                </a:solidFill>
              </a:rPr>
              <a:t> instrument </a:t>
            </a:r>
            <a:r>
              <a:rPr lang="en-US" sz="2000" dirty="0" err="1">
                <a:solidFill>
                  <a:schemeClr val="dk1"/>
                </a:solidFill>
              </a:rPr>
              <a:t>autorización</a:t>
            </a:r>
            <a:r>
              <a:rPr lang="en-US" sz="2000" dirty="0">
                <a:solidFill>
                  <a:schemeClr val="dk1"/>
                </a:solidFill>
              </a:rPr>
              <a:t> y  de </a:t>
            </a:r>
            <a:r>
              <a:rPr lang="en-US" sz="2000" dirty="0" err="1">
                <a:solidFill>
                  <a:schemeClr val="dk1"/>
                </a:solidFill>
              </a:rPr>
              <a:t>aprobación</a:t>
            </a:r>
            <a:r>
              <a:rPr lang="en-US" sz="2000" dirty="0">
                <a:solidFill>
                  <a:schemeClr val="dk1"/>
                </a:solidFill>
              </a:rPr>
              <a:t> del </a:t>
            </a:r>
            <a:r>
              <a:rPr lang="en-US" sz="2000" dirty="0" err="1">
                <a:solidFill>
                  <a:schemeClr val="dk1"/>
                </a:solidFill>
              </a:rPr>
              <a:t>gasto</a:t>
            </a:r>
            <a:r>
              <a:rPr lang="en-US" sz="2000" dirty="0">
                <a:solidFill>
                  <a:schemeClr val="dk1"/>
                </a:solidFill>
              </a:rPr>
              <a:t>”.</a:t>
            </a:r>
            <a:endParaRPr lang="es-AR" sz="20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06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651">
        <p:dissolve/>
      </p:transition>
    </mc:Choice>
    <mc:Fallback xmlns="">
      <p:transition spd="slow" advClick="0" advTm="7651">
        <p:dissolv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e60c223f63_0_405"/>
          <p:cNvSpPr txBox="1"/>
          <p:nvPr/>
        </p:nvSpPr>
        <p:spPr>
          <a:xfrm>
            <a:off x="108191" y="1013465"/>
            <a:ext cx="11887202" cy="1338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en-US" sz="2500" b="1" dirty="0" err="1">
                <a:solidFill>
                  <a:schemeClr val="dk1"/>
                </a:solidFill>
              </a:rPr>
              <a:t>Procedimiento</a:t>
            </a:r>
            <a:r>
              <a:rPr lang="en-US" sz="2500" b="1" dirty="0">
                <a:solidFill>
                  <a:schemeClr val="dk1"/>
                </a:solidFill>
              </a:rPr>
              <a:t> de </a:t>
            </a:r>
            <a:r>
              <a:rPr lang="en-US" sz="2500" b="1" dirty="0" err="1">
                <a:solidFill>
                  <a:schemeClr val="dk1"/>
                </a:solidFill>
              </a:rPr>
              <a:t>Contratación</a:t>
            </a:r>
            <a:r>
              <a:rPr lang="en-US" sz="2500" b="1" dirty="0">
                <a:solidFill>
                  <a:schemeClr val="dk1"/>
                </a:solidFill>
              </a:rPr>
              <a:t> Directa </a:t>
            </a:r>
            <a:r>
              <a:rPr lang="en-US" sz="2500" b="1" dirty="0" err="1">
                <a:solidFill>
                  <a:schemeClr val="dk1"/>
                </a:solidFill>
              </a:rPr>
              <a:t>por</a:t>
            </a:r>
            <a:r>
              <a:rPr lang="en-US" sz="2500" b="1" dirty="0">
                <a:solidFill>
                  <a:schemeClr val="dk1"/>
                </a:solidFill>
              </a:rPr>
              <a:t> Monto </a:t>
            </a:r>
          </a:p>
          <a:p>
            <a:pPr lvl="0" algn="ctr"/>
            <a:r>
              <a:rPr lang="en-US" sz="2500" b="1" dirty="0">
                <a:solidFill>
                  <a:schemeClr val="dk1"/>
                </a:solidFill>
              </a:rPr>
              <a:t>hasta </a:t>
            </a:r>
            <a:r>
              <a:rPr lang="en-US" sz="2500" b="1" dirty="0" err="1">
                <a:solidFill>
                  <a:schemeClr val="dk1"/>
                </a:solidFill>
              </a:rPr>
              <a:t>índice</a:t>
            </a:r>
            <a:r>
              <a:rPr lang="en-US" sz="2500" b="1" dirty="0">
                <a:solidFill>
                  <a:schemeClr val="dk1"/>
                </a:solidFill>
              </a:rPr>
              <a:t> de 10 (Pago </a:t>
            </a:r>
            <a:r>
              <a:rPr lang="en-US" sz="2500" b="1" dirty="0" err="1">
                <a:solidFill>
                  <a:schemeClr val="dk1"/>
                </a:solidFill>
              </a:rPr>
              <a:t>Fondo</a:t>
            </a:r>
            <a:r>
              <a:rPr lang="en-US" sz="2500" b="1" dirty="0">
                <a:solidFill>
                  <a:schemeClr val="dk1"/>
                </a:solidFill>
              </a:rPr>
              <a:t> </a:t>
            </a:r>
            <a:r>
              <a:rPr lang="en-US" sz="2500" b="1" dirty="0" err="1">
                <a:solidFill>
                  <a:schemeClr val="dk1"/>
                </a:solidFill>
              </a:rPr>
              <a:t>permanente</a:t>
            </a:r>
            <a:r>
              <a:rPr lang="en-US" sz="2500" b="1" dirty="0">
                <a:solidFill>
                  <a:schemeClr val="dk1"/>
                </a:solidFill>
              </a:rPr>
              <a:t>) </a:t>
            </a:r>
          </a:p>
          <a:p>
            <a:pPr lvl="0" algn="ctr"/>
            <a:r>
              <a:rPr lang="en-US" sz="2500" b="1" dirty="0">
                <a:solidFill>
                  <a:schemeClr val="dk1"/>
                </a:solidFill>
              </a:rPr>
              <a:t>“Orden de </a:t>
            </a:r>
            <a:r>
              <a:rPr lang="en-US" sz="2500" b="1" dirty="0" err="1">
                <a:solidFill>
                  <a:schemeClr val="dk1"/>
                </a:solidFill>
              </a:rPr>
              <a:t>Compra</a:t>
            </a:r>
            <a:r>
              <a:rPr lang="en-US" sz="2500" b="1" dirty="0">
                <a:solidFill>
                  <a:schemeClr val="dk1"/>
                </a:solidFill>
              </a:rPr>
              <a:t>”.</a:t>
            </a:r>
            <a:endParaRPr lang="en-US" sz="2500" dirty="0"/>
          </a:p>
        </p:txBody>
      </p:sp>
      <p:sp>
        <p:nvSpPr>
          <p:cNvPr id="12" name="Google Shape;177;ge50d97f198_0_1"/>
          <p:cNvSpPr/>
          <p:nvPr/>
        </p:nvSpPr>
        <p:spPr>
          <a:xfrm rot="5400000">
            <a:off x="5900057" y="-5900057"/>
            <a:ext cx="391886" cy="12192000"/>
          </a:xfrm>
          <a:prstGeom prst="rect">
            <a:avLst/>
          </a:prstGeom>
          <a:solidFill>
            <a:srgbClr val="9803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80;ge50d97f198_0_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41489"/>
            <a:ext cx="12192000" cy="65127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285;ge60c223f63_0_384"/>
          <p:cNvSpPr/>
          <p:nvPr/>
        </p:nvSpPr>
        <p:spPr>
          <a:xfrm>
            <a:off x="3361786" y="2283746"/>
            <a:ext cx="4151122" cy="1189617"/>
          </a:xfrm>
          <a:prstGeom prst="chevron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s-ES" sz="19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Notificación de la adjudicación</a:t>
            </a:r>
            <a:endParaRPr lang="es-AR" sz="1900" b="1" dirty="0">
              <a:solidFill>
                <a:schemeClr val="lt1"/>
              </a:solidFill>
            </a:endParaRPr>
          </a:p>
        </p:txBody>
      </p:sp>
      <p:sp>
        <p:nvSpPr>
          <p:cNvPr id="23" name="Google Shape;193;ge60c223f63_0_218"/>
          <p:cNvSpPr txBox="1"/>
          <p:nvPr/>
        </p:nvSpPr>
        <p:spPr>
          <a:xfrm>
            <a:off x="161489" y="3422993"/>
            <a:ext cx="4325359" cy="3850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just">
              <a:lnSpc>
                <a:spcPct val="115000"/>
              </a:lnSpc>
            </a:pPr>
            <a:r>
              <a:rPr lang="es-AR" sz="2000" b="1" dirty="0">
                <a:solidFill>
                  <a:schemeClr val="dk1"/>
                </a:solidFill>
              </a:rPr>
              <a:t>La Delegación Fiscal</a:t>
            </a:r>
          </a:p>
          <a:p>
            <a:pPr lvl="0">
              <a:lnSpc>
                <a:spcPct val="115000"/>
              </a:lnSpc>
            </a:pPr>
            <a:r>
              <a:rPr lang="en-US" sz="2000" dirty="0">
                <a:solidFill>
                  <a:schemeClr val="dk1"/>
                </a:solidFill>
              </a:rPr>
              <a:t>● </a:t>
            </a:r>
            <a:r>
              <a:rPr lang="es-AR" sz="2000" dirty="0">
                <a:solidFill>
                  <a:schemeClr val="dk1"/>
                </a:solidFill>
              </a:rPr>
              <a:t>Controla, aprueba la Orden de Compra y la suscribe.</a:t>
            </a:r>
          </a:p>
          <a:p>
            <a:pPr marL="431800" lvl="0" indent="-177800">
              <a:lnSpc>
                <a:spcPct val="115000"/>
              </a:lnSpc>
            </a:pPr>
            <a:endParaRPr lang="es-AR" sz="2000" dirty="0">
              <a:solidFill>
                <a:schemeClr val="dk1"/>
              </a:solidFill>
            </a:endParaRPr>
          </a:p>
          <a:p>
            <a:pPr lvl="0">
              <a:lnSpc>
                <a:spcPct val="115000"/>
              </a:lnSpc>
            </a:pPr>
            <a:endParaRPr lang="es-AR" sz="20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</p:txBody>
      </p:sp>
      <p:sp>
        <p:nvSpPr>
          <p:cNvPr id="5" name="Google Shape;279;ge60c223f63_0_384">
            <a:extLst>
              <a:ext uri="{FF2B5EF4-FFF2-40B4-BE49-F238E27FC236}">
                <a16:creationId xmlns:a16="http://schemas.microsoft.com/office/drawing/2014/main" id="{4F3835BD-4906-5631-761C-FCA76DF041B7}"/>
              </a:ext>
            </a:extLst>
          </p:cNvPr>
          <p:cNvSpPr/>
          <p:nvPr/>
        </p:nvSpPr>
        <p:spPr>
          <a:xfrm>
            <a:off x="6895070" y="2283746"/>
            <a:ext cx="5188739" cy="1189617"/>
          </a:xfrm>
          <a:prstGeom prst="chevron">
            <a:avLst>
              <a:gd name="adj" fmla="val 50000"/>
            </a:avLst>
          </a:prstGeom>
          <a:solidFill>
            <a:srgbClr val="7EC5D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s-AR" sz="1900" b="1" dirty="0">
                <a:solidFill>
                  <a:schemeClr val="lt1"/>
                </a:solidFill>
              </a:rPr>
              <a:t>Pago</a:t>
            </a:r>
          </a:p>
        </p:txBody>
      </p:sp>
      <p:sp>
        <p:nvSpPr>
          <p:cNvPr id="6" name="Google Shape;193;ge60c223f63_0_218">
            <a:extLst>
              <a:ext uri="{FF2B5EF4-FFF2-40B4-BE49-F238E27FC236}">
                <a16:creationId xmlns:a16="http://schemas.microsoft.com/office/drawing/2014/main" id="{7A3BDFD9-6B25-0D24-E6A9-2D5E2FAB45ED}"/>
              </a:ext>
            </a:extLst>
          </p:cNvPr>
          <p:cNvSpPr txBox="1"/>
          <p:nvPr/>
        </p:nvSpPr>
        <p:spPr>
          <a:xfrm>
            <a:off x="7453762" y="3429000"/>
            <a:ext cx="4325359" cy="3850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just">
              <a:lnSpc>
                <a:spcPct val="115000"/>
              </a:lnSpc>
            </a:pPr>
            <a:r>
              <a:rPr lang="es-AR" sz="2000" b="1" dirty="0">
                <a:solidFill>
                  <a:schemeClr val="dk1"/>
                </a:solidFill>
              </a:rPr>
              <a:t>Habilitado</a:t>
            </a:r>
          </a:p>
          <a:p>
            <a:pPr lvl="0">
              <a:lnSpc>
                <a:spcPct val="115000"/>
              </a:lnSpc>
            </a:pPr>
            <a:r>
              <a:rPr lang="en-US" sz="2000" dirty="0">
                <a:solidFill>
                  <a:schemeClr val="dk1"/>
                </a:solidFill>
              </a:rPr>
              <a:t>● </a:t>
            </a:r>
            <a:r>
              <a:rPr lang="es-AR" sz="2000" dirty="0">
                <a:solidFill>
                  <a:schemeClr val="dk1"/>
                </a:solidFill>
              </a:rPr>
              <a:t>Controla, aprueba el ordenado y pago a proveedor.</a:t>
            </a:r>
          </a:p>
          <a:p>
            <a:pPr lvl="0">
              <a:lnSpc>
                <a:spcPct val="115000"/>
              </a:lnSpc>
            </a:pPr>
            <a:r>
              <a:rPr lang="en-US" sz="2000" dirty="0">
                <a:solidFill>
                  <a:schemeClr val="dk1"/>
                </a:solidFill>
              </a:rPr>
              <a:t>● </a:t>
            </a:r>
            <a:r>
              <a:rPr lang="en-US" sz="2000" dirty="0" err="1">
                <a:solidFill>
                  <a:schemeClr val="dk1"/>
                </a:solidFill>
              </a:rPr>
              <a:t>Realiza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rendición</a:t>
            </a:r>
            <a:r>
              <a:rPr lang="en-US" sz="2000" dirty="0">
                <a:solidFill>
                  <a:schemeClr val="dk1"/>
                </a:solidFill>
              </a:rPr>
              <a:t> Del </a:t>
            </a:r>
            <a:r>
              <a:rPr lang="en-US" sz="2000" dirty="0" err="1">
                <a:solidFill>
                  <a:schemeClr val="dk1"/>
                </a:solidFill>
              </a:rPr>
              <a:t>Fondo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permanente</a:t>
            </a:r>
            <a:r>
              <a:rPr lang="es-AR" sz="2000" dirty="0">
                <a:solidFill>
                  <a:schemeClr val="dk1"/>
                </a:solidFill>
              </a:rPr>
              <a:t>.</a:t>
            </a:r>
          </a:p>
          <a:p>
            <a:pPr marL="431800" lvl="0" indent="-177800">
              <a:lnSpc>
                <a:spcPct val="115000"/>
              </a:lnSpc>
            </a:pPr>
            <a:endParaRPr lang="es-AR" sz="2000" dirty="0">
              <a:solidFill>
                <a:schemeClr val="dk1"/>
              </a:solidFill>
            </a:endParaRPr>
          </a:p>
          <a:p>
            <a:pPr lvl="0">
              <a:lnSpc>
                <a:spcPct val="115000"/>
              </a:lnSpc>
            </a:pPr>
            <a:endParaRPr lang="es-AR" sz="20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</p:txBody>
      </p:sp>
      <p:sp>
        <p:nvSpPr>
          <p:cNvPr id="7" name="Google Shape;192;ge60c223f63_0_218">
            <a:extLst>
              <a:ext uri="{FF2B5EF4-FFF2-40B4-BE49-F238E27FC236}">
                <a16:creationId xmlns:a16="http://schemas.microsoft.com/office/drawing/2014/main" id="{29FC7DF1-B07A-2923-36CF-28B43627FEF1}"/>
              </a:ext>
            </a:extLst>
          </p:cNvPr>
          <p:cNvSpPr/>
          <p:nvPr/>
        </p:nvSpPr>
        <p:spPr>
          <a:xfrm>
            <a:off x="-15449" y="2283746"/>
            <a:ext cx="4183795" cy="1208753"/>
          </a:xfrm>
          <a:prstGeom prst="homePlate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chemeClr val="lt1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C5FE098-8B71-79D1-09E5-CD91B4C990B8}"/>
              </a:ext>
            </a:extLst>
          </p:cNvPr>
          <p:cNvSpPr/>
          <p:nvPr/>
        </p:nvSpPr>
        <p:spPr>
          <a:xfrm>
            <a:off x="495087" y="2483942"/>
            <a:ext cx="2678938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1900" b="1" dirty="0">
                <a:solidFill>
                  <a:schemeClr val="lt1"/>
                </a:solidFill>
              </a:rPr>
              <a:t>Aprobación de Orden</a:t>
            </a:r>
          </a:p>
          <a:p>
            <a:pPr algn="ctr"/>
            <a:r>
              <a:rPr lang="es-AR" sz="1900" b="1" dirty="0">
                <a:solidFill>
                  <a:schemeClr val="lt1"/>
                </a:solidFill>
              </a:rPr>
              <a:t>de Compra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824F8C9-9FD9-2956-EC5D-4EA0841AB872}"/>
              </a:ext>
            </a:extLst>
          </p:cNvPr>
          <p:cNvSpPr txBox="1"/>
          <p:nvPr/>
        </p:nvSpPr>
        <p:spPr>
          <a:xfrm>
            <a:off x="4053015" y="3492499"/>
            <a:ext cx="3270423" cy="324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indent="-177800" algn="just">
              <a:lnSpc>
                <a:spcPct val="115000"/>
              </a:lnSpc>
              <a:buSzPts val="2000"/>
            </a:pPr>
            <a:r>
              <a:rPr lang="es-AR" sz="2000" b="1" dirty="0">
                <a:solidFill>
                  <a:schemeClr val="dk1"/>
                </a:solidFill>
              </a:rPr>
              <a:t>UOC:</a:t>
            </a:r>
          </a:p>
          <a:p>
            <a:pPr marL="0" indent="0">
              <a:lnSpc>
                <a:spcPct val="115000"/>
              </a:lnSpc>
              <a:buSzPts val="2000"/>
              <a:buFont typeface="Arial"/>
              <a:buNone/>
            </a:pPr>
            <a:r>
              <a:rPr lang="en-US" sz="2000" dirty="0">
                <a:solidFill>
                  <a:schemeClr val="dk1"/>
                </a:solidFill>
              </a:rPr>
              <a:t>● </a:t>
            </a:r>
            <a:r>
              <a:rPr lang="es-ES" sz="2000" dirty="0">
                <a:solidFill>
                  <a:schemeClr val="dk1"/>
                </a:solidFill>
              </a:rPr>
              <a:t>Notifica al adjudicatario la O.C. y orden de Provisión. </a:t>
            </a:r>
          </a:p>
          <a:p>
            <a:pPr>
              <a:lnSpc>
                <a:spcPct val="115000"/>
              </a:lnSpc>
            </a:pPr>
            <a:r>
              <a:rPr lang="en-US" sz="2000" dirty="0" err="1">
                <a:solidFill>
                  <a:schemeClr val="dk1"/>
                </a:solidFill>
              </a:rPr>
              <a:t>adjunta</a:t>
            </a:r>
            <a:r>
              <a:rPr lang="en-US" sz="2000" dirty="0">
                <a:solidFill>
                  <a:schemeClr val="dk1"/>
                </a:solidFill>
              </a:rPr>
              <a:t>: 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chemeClr val="dk1"/>
                </a:solidFill>
              </a:rPr>
              <a:t> ● Factura </a:t>
            </a:r>
            <a:r>
              <a:rPr lang="en-US" sz="2000" dirty="0" err="1">
                <a:solidFill>
                  <a:schemeClr val="dk1"/>
                </a:solidFill>
              </a:rPr>
              <a:t>conformada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por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comisión</a:t>
            </a:r>
            <a:r>
              <a:rPr lang="en-US" sz="2000" dirty="0">
                <a:solidFill>
                  <a:schemeClr val="dk1"/>
                </a:solidFill>
              </a:rPr>
              <a:t> de </a:t>
            </a:r>
            <a:r>
              <a:rPr lang="en-US" sz="2000" dirty="0" err="1">
                <a:solidFill>
                  <a:schemeClr val="dk1"/>
                </a:solidFill>
              </a:rPr>
              <a:t>recepción</a:t>
            </a:r>
            <a:r>
              <a:rPr lang="en-US" sz="2000" dirty="0">
                <a:solidFill>
                  <a:schemeClr val="dk1"/>
                </a:solidFill>
              </a:rPr>
              <a:t>.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chemeClr val="dk1"/>
                </a:solidFill>
              </a:rPr>
              <a:t> ● </a:t>
            </a:r>
            <a:r>
              <a:rPr lang="en-US" sz="2000" dirty="0" err="1">
                <a:solidFill>
                  <a:schemeClr val="dk1"/>
                </a:solidFill>
              </a:rPr>
              <a:t>Remito</a:t>
            </a:r>
            <a:r>
              <a:rPr lang="en-US" sz="2000" dirty="0">
                <a:solidFill>
                  <a:schemeClr val="dk1"/>
                </a:solidFill>
              </a:rPr>
              <a:t>, </a:t>
            </a:r>
            <a:r>
              <a:rPr lang="en-US" sz="2000" dirty="0" err="1">
                <a:solidFill>
                  <a:schemeClr val="dk1"/>
                </a:solidFill>
              </a:rPr>
              <a:t>en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caso</a:t>
            </a:r>
            <a:r>
              <a:rPr lang="en-US" sz="2000" dirty="0">
                <a:solidFill>
                  <a:schemeClr val="dk1"/>
                </a:solidFill>
              </a:rPr>
              <a:t> de </a:t>
            </a:r>
            <a:r>
              <a:rPr lang="en-US" sz="2000" dirty="0" err="1">
                <a:solidFill>
                  <a:schemeClr val="dk1"/>
                </a:solidFill>
              </a:rPr>
              <a:t>corresponder</a:t>
            </a:r>
            <a:r>
              <a:rPr lang="en-US" sz="2000" dirty="0">
                <a:solidFill>
                  <a:schemeClr val="dk1"/>
                </a:solidFill>
              </a:rPr>
              <a:t>.</a:t>
            </a:r>
            <a:endParaRPr lang="es-AR" sz="20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89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651">
        <p:dissolve/>
      </p:transition>
    </mc:Choice>
    <mc:Fallback xmlns="">
      <p:transition spd="slow" advClick="0" advTm="7651">
        <p:dissolv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78;ge50d97f198_0_1"/>
          <p:cNvSpPr/>
          <p:nvPr/>
        </p:nvSpPr>
        <p:spPr>
          <a:xfrm rot="5400000">
            <a:off x="5921056" y="594973"/>
            <a:ext cx="334054" cy="12192000"/>
          </a:xfrm>
          <a:prstGeom prst="rect">
            <a:avLst/>
          </a:prstGeom>
          <a:solidFill>
            <a:srgbClr val="5000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2" name="Google Shape;322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1077" y="1023257"/>
            <a:ext cx="6503437" cy="1872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180;ge50d97f198_0_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201880"/>
            <a:ext cx="12192000" cy="7659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77;ge50d97f198_0_1"/>
          <p:cNvSpPr/>
          <p:nvPr/>
        </p:nvSpPr>
        <p:spPr>
          <a:xfrm rot="5400000" flipH="1">
            <a:off x="5923808" y="-6030686"/>
            <a:ext cx="344384" cy="12192000"/>
          </a:xfrm>
          <a:prstGeom prst="rect">
            <a:avLst/>
          </a:prstGeom>
          <a:solidFill>
            <a:srgbClr val="9803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508065" y="6550222"/>
            <a:ext cx="31758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SzPts val="1400"/>
            </a:pPr>
            <a:r>
              <a:rPr lang="es-AR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https://compraspublicas.sanjuan.gob.ar/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14659">
            <a:off x="7210639" y="3317458"/>
            <a:ext cx="1467748" cy="1124484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4869998" y="3274208"/>
            <a:ext cx="33067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latin typeface="Comic Sans MS" pitchFamily="66" charset="0"/>
              </a:rPr>
              <a:t>GRACIAS POR SU ATENCION!!</a:t>
            </a:r>
          </a:p>
        </p:txBody>
      </p:sp>
    </p:spTree>
    <p:extLst>
      <p:ext uri="{BB962C8B-B14F-4D97-AF65-F5344CB8AC3E}">
        <p14:creationId xmlns:p14="http://schemas.microsoft.com/office/powerpoint/2010/main" val="153423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798"/>
    </mc:Choice>
    <mc:Fallback xmlns="">
      <p:transition spd="slow" advClick="0" advTm="47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6279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099" y="2743436"/>
            <a:ext cx="4429496" cy="3596581"/>
          </a:xfrm>
          <a:prstGeom prst="rect">
            <a:avLst/>
          </a:prstGeom>
        </p:spPr>
      </p:pic>
      <p:sp>
        <p:nvSpPr>
          <p:cNvPr id="151" name="Google Shape;151;p2"/>
          <p:cNvSpPr/>
          <p:nvPr/>
        </p:nvSpPr>
        <p:spPr>
          <a:xfrm rot="5400000">
            <a:off x="5736000" y="-5736000"/>
            <a:ext cx="720000" cy="12192000"/>
          </a:xfrm>
          <a:prstGeom prst="rect">
            <a:avLst/>
          </a:prstGeom>
          <a:solidFill>
            <a:srgbClr val="9803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">
            <a:hlinkClick r:id="rId5" tooltip="https://compraspublicas.sanjuan.gob.ar/"/>
          </p:cNvPr>
          <p:cNvSpPr/>
          <p:nvPr/>
        </p:nvSpPr>
        <p:spPr>
          <a:xfrm rot="5400000">
            <a:off x="5909807" y="575807"/>
            <a:ext cx="372386" cy="12192000"/>
          </a:xfrm>
          <a:prstGeom prst="rect">
            <a:avLst/>
          </a:prstGeom>
          <a:solidFill>
            <a:srgbClr val="5000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"/>
          <p:cNvSpPr/>
          <p:nvPr/>
        </p:nvSpPr>
        <p:spPr>
          <a:xfrm>
            <a:off x="4502541" y="6139544"/>
            <a:ext cx="3632056" cy="346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4" name="Google Shape;154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703730"/>
            <a:ext cx="12192000" cy="794663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"/>
          <p:cNvSpPr txBox="1"/>
          <p:nvPr/>
        </p:nvSpPr>
        <p:spPr>
          <a:xfrm>
            <a:off x="577845" y="1683845"/>
            <a:ext cx="11460600" cy="1416600"/>
          </a:xfrm>
          <a:prstGeom prst="rect">
            <a:avLst/>
          </a:prstGeom>
          <a:noFill/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dirty="0">
                <a:solidFill>
                  <a:srgbClr val="980327"/>
                </a:solidFill>
                <a:latin typeface="Arial Black"/>
                <a:ea typeface="Arial Black"/>
                <a:cs typeface="Arial Black"/>
                <a:sym typeface="Arial Black"/>
              </a:rPr>
              <a:t>"</a:t>
            </a:r>
            <a:r>
              <a:rPr lang="en-US" sz="2400" dirty="0">
                <a:solidFill>
                  <a:srgbClr val="980327"/>
                </a:solidFill>
                <a:latin typeface="Arial Black"/>
                <a:ea typeface="Arial Black"/>
                <a:cs typeface="Arial Black"/>
                <a:sym typeface="Arial Black"/>
              </a:rPr>
              <a:t>PAUTAS ORIENTADORAS PARA LA ADQUISICIÓN DE BIENES Y CONTRATACIÓN DE SERVICIOS"</a:t>
            </a:r>
            <a:endParaRPr sz="2400" dirty="0">
              <a:solidFill>
                <a:srgbClr val="980327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4445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dirty="0">
                <a:solidFill>
                  <a:srgbClr val="980327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endParaRPr sz="2000" dirty="0">
              <a:solidFill>
                <a:srgbClr val="980327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dirty="0">
                <a:solidFill>
                  <a:srgbClr val="980327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endParaRPr sz="2000" dirty="0">
              <a:solidFill>
                <a:srgbClr val="980327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000" dirty="0">
              <a:solidFill>
                <a:srgbClr val="980327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279075" y="3446515"/>
            <a:ext cx="18169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500" dirty="0">
                <a:latin typeface="Bell MT" panose="02020503060305020303" pitchFamily="18" charset="0"/>
              </a:rPr>
              <a:t>Pautas de Contrataciones Directas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732">
        <p:split orient="vert"/>
      </p:transition>
    </mc:Choice>
    <mc:Fallback xmlns="">
      <p:transition spd="slow" advClick="0" advTm="6732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61;ge59f0d050f_0_3"/>
          <p:cNvSpPr/>
          <p:nvPr/>
        </p:nvSpPr>
        <p:spPr>
          <a:xfrm rot="5400000">
            <a:off x="5736000" y="-5736000"/>
            <a:ext cx="720000" cy="12192000"/>
          </a:xfrm>
          <a:prstGeom prst="rect">
            <a:avLst/>
          </a:prstGeom>
          <a:solidFill>
            <a:srgbClr val="9803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517630" y="1154663"/>
            <a:ext cx="922407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0" u="sng" cap="none" spc="0" dirty="0">
                <a:ln w="0"/>
                <a:solidFill>
                  <a:schemeClr val="tx1"/>
                </a:solidFill>
                <a:latin typeface="Algerian" panose="04020705040A02060702" pitchFamily="82" charset="0"/>
              </a:rPr>
              <a:t>AUTORIZACIONES   PREVIAS  </a:t>
            </a:r>
            <a:r>
              <a:rPr lang="es-ES" sz="2800" u="sng" dirty="0">
                <a:ln w="0"/>
                <a:solidFill>
                  <a:schemeClr val="tx1"/>
                </a:solidFill>
                <a:latin typeface="Algerian" panose="04020705040A02060702" pitchFamily="82" charset="0"/>
              </a:rPr>
              <a:t>EN LOS PROCEDIMIENTOS</a:t>
            </a:r>
            <a:endParaRPr lang="es-ES" sz="2800" b="0" u="sng" cap="none" spc="0" dirty="0">
              <a:ln w="0"/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pic>
        <p:nvPicPr>
          <p:cNvPr id="7" name="Google Shape;15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60000"/>
            <a:ext cx="12192000" cy="79466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Elipse 9"/>
          <p:cNvSpPr/>
          <p:nvPr/>
        </p:nvSpPr>
        <p:spPr>
          <a:xfrm>
            <a:off x="1110659" y="2011506"/>
            <a:ext cx="2324204" cy="1808794"/>
          </a:xfrm>
          <a:prstGeom prst="ellipse">
            <a:avLst/>
          </a:prstGeom>
          <a:gradFill>
            <a:gsLst>
              <a:gs pos="27000">
                <a:srgbClr val="92D050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35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800" dirty="0">
                <a:latin typeface="Aharoni" panose="02010803020104030203" pitchFamily="2" charset="-79"/>
                <a:cs typeface="Aharoni" panose="02010803020104030203" pitchFamily="2" charset="-79"/>
              </a:rPr>
              <a:t>Contratación Directa Por Causa O Naturaleza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718148" y="4616625"/>
            <a:ext cx="3051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/>
              <a:t>Acto Administrativo:</a:t>
            </a:r>
          </a:p>
          <a:p>
            <a:pPr algn="ctr"/>
            <a:r>
              <a:rPr lang="es-AR" b="1" dirty="0"/>
              <a:t>RESOLUCION O DECRETO</a:t>
            </a:r>
          </a:p>
        </p:txBody>
      </p:sp>
      <p:cxnSp>
        <p:nvCxnSpPr>
          <p:cNvPr id="33" name="Conector recto de flecha 32"/>
          <p:cNvCxnSpPr/>
          <p:nvPr/>
        </p:nvCxnSpPr>
        <p:spPr>
          <a:xfrm>
            <a:off x="2244085" y="3862948"/>
            <a:ext cx="0" cy="751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/>
          <p:cNvSpPr/>
          <p:nvPr/>
        </p:nvSpPr>
        <p:spPr>
          <a:xfrm>
            <a:off x="6175312" y="1886922"/>
            <a:ext cx="2991249" cy="2220765"/>
          </a:xfrm>
          <a:prstGeom prst="ellipse">
            <a:avLst/>
          </a:prstGeom>
          <a:gradFill>
            <a:gsLst>
              <a:gs pos="27000">
                <a:srgbClr val="92D050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35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800" dirty="0">
                <a:latin typeface="Aharoni" panose="02010803020104030203" pitchFamily="2" charset="-79"/>
                <a:cs typeface="Aharoni" panose="02010803020104030203" pitchFamily="2" charset="-79"/>
              </a:rPr>
              <a:t>Contratación Directa Por Monto /</a:t>
            </a:r>
          </a:p>
          <a:p>
            <a:pPr algn="ctr"/>
            <a:r>
              <a:rPr lang="es-AR" sz="1800" dirty="0">
                <a:latin typeface="Aharoni" panose="02010803020104030203" pitchFamily="2" charset="-79"/>
                <a:cs typeface="Aharoni" panose="02010803020104030203" pitchFamily="2" charset="-79"/>
              </a:rPr>
              <a:t>Contratación Directa Por  Excepción</a:t>
            </a:r>
          </a:p>
        </p:txBody>
      </p:sp>
      <p:sp>
        <p:nvSpPr>
          <p:cNvPr id="17" name="Elipse 16"/>
          <p:cNvSpPr/>
          <p:nvPr/>
        </p:nvSpPr>
        <p:spPr>
          <a:xfrm>
            <a:off x="5517445" y="4310464"/>
            <a:ext cx="2210099" cy="1497098"/>
          </a:xfrm>
          <a:prstGeom prst="ellipse">
            <a:avLst/>
          </a:prstGeom>
          <a:gradFill>
            <a:gsLst>
              <a:gs pos="27000">
                <a:srgbClr val="92D050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35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800" dirty="0">
                <a:latin typeface="Aharoni" panose="02010803020104030203" pitchFamily="2" charset="-79"/>
                <a:cs typeface="Aharoni" panose="02010803020104030203" pitchFamily="2" charset="-79"/>
              </a:rPr>
              <a:t>Fuente de </a:t>
            </a:r>
            <a:r>
              <a:rPr lang="es-AR" sz="1800" dirty="0" err="1">
                <a:latin typeface="Aharoni" panose="02010803020104030203" pitchFamily="2" charset="-79"/>
                <a:cs typeface="Aharoni" panose="02010803020104030203" pitchFamily="2" charset="-79"/>
              </a:rPr>
              <a:t>Financiam</a:t>
            </a:r>
            <a:r>
              <a:rPr lang="es-AR" sz="1800" dirty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pPr algn="ctr"/>
            <a:r>
              <a:rPr lang="es-AR" sz="1800" dirty="0">
                <a:latin typeface="Aharoni" panose="02010803020104030203" pitchFamily="2" charset="-79"/>
                <a:cs typeface="Aharoni" panose="02010803020104030203" pitchFamily="2" charset="-79"/>
              </a:rPr>
              <a:t>Tesorería</a:t>
            </a:r>
          </a:p>
        </p:txBody>
      </p:sp>
      <p:sp>
        <p:nvSpPr>
          <p:cNvPr id="18" name="Elipse 17"/>
          <p:cNvSpPr/>
          <p:nvPr/>
        </p:nvSpPr>
        <p:spPr>
          <a:xfrm>
            <a:off x="7951290" y="4322862"/>
            <a:ext cx="2110555" cy="1529337"/>
          </a:xfrm>
          <a:prstGeom prst="ellipse">
            <a:avLst/>
          </a:prstGeom>
          <a:gradFill>
            <a:gsLst>
              <a:gs pos="27000">
                <a:srgbClr val="92D050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35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800" dirty="0" err="1">
                <a:latin typeface="Aharoni" panose="02010803020104030203" pitchFamily="2" charset="-79"/>
                <a:cs typeface="Aharoni" panose="02010803020104030203" pitchFamily="2" charset="-79"/>
              </a:rPr>
              <a:t>Fte</a:t>
            </a:r>
            <a:r>
              <a:rPr lang="es-AR" sz="1800" dirty="0">
                <a:latin typeface="Aharoni" panose="02010803020104030203" pitchFamily="2" charset="-79"/>
                <a:cs typeface="Aharoni" panose="02010803020104030203" pitchFamily="2" charset="-79"/>
              </a:rPr>
              <a:t>. de </a:t>
            </a:r>
            <a:r>
              <a:rPr lang="es-AR" sz="1800" dirty="0" err="1">
                <a:latin typeface="Aharoni" panose="02010803020104030203" pitchFamily="2" charset="-79"/>
                <a:cs typeface="Aharoni" panose="02010803020104030203" pitchFamily="2" charset="-79"/>
              </a:rPr>
              <a:t>Financiam</a:t>
            </a:r>
            <a:r>
              <a:rPr lang="es-AR" sz="1800" dirty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pPr algn="ctr"/>
            <a:r>
              <a:rPr lang="es-AR" sz="1800" dirty="0">
                <a:latin typeface="Aharoni" panose="02010803020104030203" pitchFamily="2" charset="-79"/>
                <a:cs typeface="Aharoni" panose="02010803020104030203" pitchFamily="2" charset="-79"/>
              </a:rPr>
              <a:t>Fondo Pte.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7876309" y="6116686"/>
            <a:ext cx="3876118" cy="576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/>
              <a:t>Acto Administrativo:</a:t>
            </a:r>
          </a:p>
          <a:p>
            <a:pPr algn="ctr"/>
            <a:r>
              <a:rPr lang="es-AR" b="1" dirty="0"/>
              <a:t>ORDEN DE COMPRA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4119792" y="6103425"/>
            <a:ext cx="39911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/>
              <a:t>Acto Administrativo:</a:t>
            </a:r>
          </a:p>
          <a:p>
            <a:pPr algn="ctr"/>
            <a:r>
              <a:rPr lang="es-AR" b="1" dirty="0"/>
              <a:t>RESOLUCION</a:t>
            </a:r>
          </a:p>
        </p:txBody>
      </p:sp>
      <p:cxnSp>
        <p:nvCxnSpPr>
          <p:cNvPr id="36" name="Conector recto de flecha 35"/>
          <p:cNvCxnSpPr>
            <a:endCxn id="17" idx="0"/>
          </p:cNvCxnSpPr>
          <p:nvPr/>
        </p:nvCxnSpPr>
        <p:spPr>
          <a:xfrm flipH="1">
            <a:off x="6622495" y="3829594"/>
            <a:ext cx="192662" cy="480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/>
          <p:cNvCxnSpPr/>
          <p:nvPr/>
        </p:nvCxnSpPr>
        <p:spPr>
          <a:xfrm>
            <a:off x="8541273" y="3928733"/>
            <a:ext cx="296801" cy="386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/>
          <p:cNvCxnSpPr/>
          <p:nvPr/>
        </p:nvCxnSpPr>
        <p:spPr>
          <a:xfrm>
            <a:off x="9493094" y="5740694"/>
            <a:ext cx="201138" cy="455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/>
          <p:cNvCxnSpPr/>
          <p:nvPr/>
        </p:nvCxnSpPr>
        <p:spPr>
          <a:xfrm flipH="1">
            <a:off x="5921756" y="5754162"/>
            <a:ext cx="268560" cy="313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27823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e50d97f198_0_1"/>
          <p:cNvSpPr/>
          <p:nvPr/>
        </p:nvSpPr>
        <p:spPr>
          <a:xfrm rot="5400000">
            <a:off x="5736000" y="-5736000"/>
            <a:ext cx="720000" cy="12192000"/>
          </a:xfrm>
          <a:prstGeom prst="rect">
            <a:avLst/>
          </a:prstGeom>
          <a:solidFill>
            <a:srgbClr val="9803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ge50d97f198_0_1"/>
          <p:cNvSpPr/>
          <p:nvPr/>
        </p:nvSpPr>
        <p:spPr>
          <a:xfrm rot="5400000">
            <a:off x="5928973" y="594974"/>
            <a:ext cx="334054" cy="12192000"/>
          </a:xfrm>
          <a:prstGeom prst="rect">
            <a:avLst/>
          </a:prstGeom>
          <a:solidFill>
            <a:srgbClr val="5000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ge50d97f198_0_1"/>
          <p:cNvSpPr/>
          <p:nvPr/>
        </p:nvSpPr>
        <p:spPr>
          <a:xfrm>
            <a:off x="4085112" y="6523947"/>
            <a:ext cx="3728852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1400"/>
            </a:pPr>
            <a:r>
              <a:rPr lang="es-AR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https://compraspublicas.sanjuan.gob.ar/</a:t>
            </a: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0" name="Google Shape;180;ge50d97f198_0_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40884"/>
            <a:ext cx="12192000" cy="737612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ge50d97f198_0_1"/>
          <p:cNvSpPr txBox="1"/>
          <p:nvPr/>
        </p:nvSpPr>
        <p:spPr>
          <a:xfrm>
            <a:off x="1679499" y="863368"/>
            <a:ext cx="8540078" cy="3586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600" b="1" i="1" dirty="0">
                <a:solidFill>
                  <a:schemeClr val="dk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Recorreremos el procedimiento </a:t>
            </a:r>
            <a:r>
              <a:rPr lang="en-US" sz="3600" b="1" i="1" dirty="0" err="1">
                <a:solidFill>
                  <a:schemeClr val="dk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según</a:t>
            </a:r>
            <a:r>
              <a:rPr lang="en-US" sz="3600" b="1" i="1" dirty="0">
                <a:solidFill>
                  <a:schemeClr val="dk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el </a:t>
            </a:r>
            <a:r>
              <a:rPr lang="en-US" sz="3600" b="1" i="1" dirty="0" err="1">
                <a:solidFill>
                  <a:schemeClr val="dk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tipo</a:t>
            </a:r>
            <a:r>
              <a:rPr lang="en-US" sz="3600" b="1" i="1" dirty="0">
                <a:solidFill>
                  <a:schemeClr val="dk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de </a:t>
            </a:r>
            <a:r>
              <a:rPr lang="en-US" sz="3600" b="1" i="1" dirty="0" err="1">
                <a:solidFill>
                  <a:schemeClr val="dk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contratación</a:t>
            </a:r>
            <a:r>
              <a:rPr lang="en-US" sz="3600" b="1" i="1" dirty="0">
                <a:solidFill>
                  <a:schemeClr val="dk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 </a:t>
            </a:r>
            <a:r>
              <a:rPr lang="en-US" sz="3600" b="1" i="1" dirty="0" err="1">
                <a:solidFill>
                  <a:schemeClr val="dk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Directas</a:t>
            </a:r>
            <a:r>
              <a:rPr lang="en-US" sz="3600" b="1" i="1" dirty="0">
                <a:solidFill>
                  <a:schemeClr val="dk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</a:t>
            </a:r>
            <a:r>
              <a:rPr lang="en-US" sz="3600" b="1" i="1" dirty="0" err="1">
                <a:solidFill>
                  <a:schemeClr val="dk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que</a:t>
            </a:r>
            <a:r>
              <a:rPr lang="en-US" sz="3600" b="1" i="1" dirty="0">
                <a:solidFill>
                  <a:schemeClr val="dk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</a:t>
            </a:r>
            <a:r>
              <a:rPr lang="en-US" sz="3600" b="1" i="1" dirty="0" err="1">
                <a:solidFill>
                  <a:schemeClr val="dk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corresponda</a:t>
            </a:r>
            <a:r>
              <a:rPr lang="en-US" sz="3600" b="1" i="1" dirty="0">
                <a:solidFill>
                  <a:schemeClr val="dk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….</a:t>
            </a:r>
            <a:endParaRPr sz="3600" b="1" i="1" dirty="0">
              <a:solidFill>
                <a:schemeClr val="dk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600" b="1" u="sng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1600" b="1" u="sng" dirty="0">
              <a:solidFill>
                <a:schemeClr val="dk1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789" y="2986180"/>
            <a:ext cx="3508786" cy="35087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997"/>
    </mc:Choice>
    <mc:Fallback xmlns="">
      <p:transition spd="slow" advClick="0" advTm="79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9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oogle Shape;188;ge60c223f63_0_218"/>
          <p:cNvGrpSpPr/>
          <p:nvPr/>
        </p:nvGrpSpPr>
        <p:grpSpPr>
          <a:xfrm>
            <a:off x="7914079" y="1508704"/>
            <a:ext cx="4407490" cy="4959376"/>
            <a:chOff x="5632317" y="1192441"/>
            <a:chExt cx="3305700" cy="3251302"/>
          </a:xfrm>
        </p:grpSpPr>
        <p:sp>
          <p:nvSpPr>
            <p:cNvPr id="189" name="Google Shape;189;ge60c223f63_0_218"/>
            <p:cNvSpPr/>
            <p:nvPr/>
          </p:nvSpPr>
          <p:spPr>
            <a:xfrm>
              <a:off x="5632317" y="1192441"/>
              <a:ext cx="3305700" cy="625428"/>
            </a:xfrm>
            <a:prstGeom prst="chevron">
              <a:avLst>
                <a:gd name="adj" fmla="val 50000"/>
              </a:avLst>
            </a:prstGeom>
            <a:solidFill>
              <a:srgbClr val="EF410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 b="1" dirty="0" err="1">
                  <a:solidFill>
                    <a:schemeClr val="lt1"/>
                  </a:solidFill>
                </a:rPr>
                <a:t>Gestión</a:t>
              </a:r>
              <a:r>
                <a:rPr lang="en-US" sz="1900" b="1" dirty="0">
                  <a:solidFill>
                    <a:schemeClr val="lt1"/>
                  </a:solidFill>
                </a:rPr>
                <a:t> de </a:t>
              </a:r>
              <a:r>
                <a:rPr lang="en-US" sz="1900" b="1" dirty="0" err="1">
                  <a:solidFill>
                    <a:schemeClr val="lt1"/>
                  </a:solidFill>
                </a:rPr>
                <a:t>compra</a:t>
              </a:r>
              <a:endParaRPr sz="1900" dirty="0">
                <a:solidFill>
                  <a:schemeClr val="lt1"/>
                </a:solidFill>
              </a:endParaRPr>
            </a:p>
          </p:txBody>
        </p:sp>
        <p:sp>
          <p:nvSpPr>
            <p:cNvPr id="190" name="Google Shape;190;ge60c223f63_0_218"/>
            <p:cNvSpPr txBox="1"/>
            <p:nvPr/>
          </p:nvSpPr>
          <p:spPr>
            <a:xfrm>
              <a:off x="5676080" y="1828043"/>
              <a:ext cx="2894682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>
                <a:lnSpc>
                  <a:spcPct val="115000"/>
                </a:lnSpc>
                <a:buFont typeface="Arial"/>
                <a:buNone/>
              </a:pPr>
              <a:r>
                <a:rPr lang="en-US" sz="2000" b="1" dirty="0">
                  <a:solidFill>
                    <a:schemeClr val="dk1"/>
                  </a:solidFill>
                </a:rPr>
                <a:t>UOC:</a:t>
              </a:r>
              <a:endParaRPr sz="2000" b="1" dirty="0">
                <a:solidFill>
                  <a:schemeClr val="dk1"/>
                </a:solidFill>
              </a:endParaRPr>
            </a:p>
            <a:p>
              <a:pPr marL="431800" lvl="0" indent="-177800">
                <a:lnSpc>
                  <a:spcPct val="115000"/>
                </a:lnSpc>
              </a:pPr>
              <a:r>
                <a:rPr lang="en-US" sz="2000" dirty="0">
                  <a:solidFill>
                    <a:schemeClr val="dk1"/>
                  </a:solidFill>
                </a:rPr>
                <a:t>● </a:t>
              </a:r>
              <a:r>
                <a:rPr lang="en-US" sz="2000" dirty="0" err="1">
                  <a:solidFill>
                    <a:schemeClr val="dk1"/>
                  </a:solidFill>
                </a:rPr>
                <a:t>Solicita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dirty="0" err="1">
                  <a:solidFill>
                    <a:schemeClr val="dk1"/>
                  </a:solidFill>
                </a:rPr>
                <a:t>presupuesto</a:t>
              </a:r>
              <a:r>
                <a:rPr lang="en-US" sz="2000" dirty="0">
                  <a:solidFill>
                    <a:schemeClr val="dk1"/>
                  </a:solidFill>
                </a:rPr>
                <a:t>.</a:t>
              </a:r>
              <a:endParaRPr sz="2000" dirty="0">
                <a:solidFill>
                  <a:schemeClr val="dk1"/>
                </a:solidFill>
              </a:endParaRPr>
            </a:p>
            <a:p>
              <a:pPr marL="431800" lvl="0" indent="-177800">
                <a:lnSpc>
                  <a:spcPct val="115000"/>
                </a:lnSpc>
              </a:pPr>
              <a:r>
                <a:rPr lang="en-US" sz="2000" dirty="0">
                  <a:solidFill>
                    <a:schemeClr val="dk1"/>
                  </a:solidFill>
                </a:rPr>
                <a:t>● Indica </a:t>
              </a:r>
              <a:r>
                <a:rPr lang="en-US" sz="2000" dirty="0" err="1">
                  <a:solidFill>
                    <a:schemeClr val="dk1"/>
                  </a:solidFill>
                </a:rPr>
                <a:t>procedimiento</a:t>
              </a:r>
              <a:r>
                <a:rPr lang="en-US" sz="2000" dirty="0">
                  <a:solidFill>
                    <a:schemeClr val="dk1"/>
                  </a:solidFill>
                </a:rPr>
                <a:t> de </a:t>
              </a:r>
              <a:r>
                <a:rPr lang="en-US" sz="2000" dirty="0" err="1">
                  <a:solidFill>
                    <a:schemeClr val="dk1"/>
                  </a:solidFill>
                </a:rPr>
                <a:t>selección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dirty="0" err="1">
                  <a:solidFill>
                    <a:schemeClr val="dk1"/>
                  </a:solidFill>
                </a:rPr>
                <a:t>por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dirty="0" err="1">
                  <a:solidFill>
                    <a:schemeClr val="dk1"/>
                  </a:solidFill>
                </a:rPr>
                <a:t>exepción</a:t>
              </a:r>
              <a:r>
                <a:rPr lang="en-US" sz="2000" dirty="0">
                  <a:solidFill>
                    <a:schemeClr val="dk1"/>
                  </a:solidFill>
                </a:rPr>
                <a:t> y </a:t>
              </a:r>
              <a:r>
                <a:rPr lang="en-US" sz="2000" dirty="0" err="1">
                  <a:solidFill>
                    <a:schemeClr val="dk1"/>
                  </a:solidFill>
                </a:rPr>
                <a:t>autoridad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dirty="0" err="1">
                  <a:solidFill>
                    <a:schemeClr val="dk1"/>
                  </a:solidFill>
                </a:rPr>
                <a:t>competente</a:t>
              </a:r>
              <a:r>
                <a:rPr lang="en-US" sz="2000" dirty="0">
                  <a:solidFill>
                    <a:schemeClr val="dk1"/>
                  </a:solidFill>
                </a:rPr>
                <a:t>. </a:t>
              </a:r>
              <a:endParaRPr sz="2000" dirty="0">
                <a:solidFill>
                  <a:schemeClr val="dk1"/>
                </a:solidFill>
              </a:endParaRPr>
            </a:p>
            <a:p>
              <a:pPr marL="431800" lvl="0" indent="-177800">
                <a:lnSpc>
                  <a:spcPct val="115000"/>
                </a:lnSpc>
              </a:pPr>
              <a:r>
                <a:rPr lang="en-US" sz="2000" dirty="0">
                  <a:solidFill>
                    <a:schemeClr val="dk1"/>
                  </a:solidFill>
                </a:rPr>
                <a:t>● </a:t>
              </a:r>
              <a:r>
                <a:rPr lang="en-US" sz="2000" dirty="0" err="1">
                  <a:solidFill>
                    <a:schemeClr val="dk1"/>
                  </a:solidFill>
                </a:rPr>
                <a:t>Adjunta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dirty="0" err="1">
                  <a:solidFill>
                    <a:schemeClr val="dk1"/>
                  </a:solidFill>
                </a:rPr>
                <a:t>los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dirty="0" err="1">
                  <a:solidFill>
                    <a:schemeClr val="dk1"/>
                  </a:solidFill>
                </a:rPr>
                <a:t>requisitos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dirty="0" err="1">
                  <a:solidFill>
                    <a:schemeClr val="dk1"/>
                  </a:solidFill>
                </a:rPr>
                <a:t>establecidos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dirty="0" err="1">
                  <a:solidFill>
                    <a:schemeClr val="dk1"/>
                  </a:solidFill>
                </a:rPr>
                <a:t>en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dirty="0" err="1">
                  <a:solidFill>
                    <a:schemeClr val="dk1"/>
                  </a:solidFill>
                </a:rPr>
                <a:t>Pliego</a:t>
              </a:r>
              <a:r>
                <a:rPr lang="en-US" sz="2000" dirty="0">
                  <a:solidFill>
                    <a:schemeClr val="dk1"/>
                  </a:solidFill>
                </a:rPr>
                <a:t> Unico de bases o </a:t>
              </a:r>
              <a:r>
                <a:rPr lang="en-US" sz="2000" dirty="0" err="1">
                  <a:solidFill>
                    <a:schemeClr val="dk1"/>
                  </a:solidFill>
                </a:rPr>
                <a:t>condiciones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dirty="0" err="1">
                  <a:solidFill>
                    <a:schemeClr val="dk1"/>
                  </a:solidFill>
                </a:rPr>
                <a:t>generales</a:t>
              </a:r>
              <a:r>
                <a:rPr lang="en-US" sz="2000" dirty="0">
                  <a:solidFill>
                    <a:schemeClr val="dk1"/>
                  </a:solidFill>
                </a:rPr>
                <a:t> en </a:t>
              </a:r>
              <a:r>
                <a:rPr lang="en-US" sz="2000" dirty="0" err="1">
                  <a:solidFill>
                    <a:schemeClr val="dk1"/>
                  </a:solidFill>
                </a:rPr>
                <a:t>el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dirty="0" err="1">
                  <a:solidFill>
                    <a:schemeClr val="dk1"/>
                  </a:solidFill>
                </a:rPr>
                <a:t>marco</a:t>
              </a:r>
              <a:r>
                <a:rPr lang="en-US" sz="2000" dirty="0">
                  <a:solidFill>
                    <a:schemeClr val="dk1"/>
                  </a:solidFill>
                </a:rPr>
                <a:t> de la Le 2000-A y  </a:t>
              </a:r>
              <a:r>
                <a:rPr lang="en-US" sz="2000" dirty="0" err="1">
                  <a:solidFill>
                    <a:schemeClr val="dk1"/>
                  </a:solidFill>
                </a:rPr>
                <a:t>su</a:t>
              </a:r>
              <a:r>
                <a:rPr lang="en-US" sz="2000" dirty="0">
                  <a:solidFill>
                    <a:schemeClr val="dk1"/>
                  </a:solidFill>
                </a:rPr>
                <a:t> DR. </a:t>
              </a:r>
              <a:endParaRPr sz="2000" dirty="0">
                <a:solidFill>
                  <a:schemeClr val="dk1"/>
                </a:solidFill>
              </a:endParaRPr>
            </a:p>
          </p:txBody>
        </p:sp>
      </p:grpSp>
      <p:grpSp>
        <p:nvGrpSpPr>
          <p:cNvPr id="191" name="Google Shape;191;ge60c223f63_0_218"/>
          <p:cNvGrpSpPr/>
          <p:nvPr/>
        </p:nvGrpSpPr>
        <p:grpSpPr>
          <a:xfrm>
            <a:off x="-2" y="1508706"/>
            <a:ext cx="4679235" cy="4988980"/>
            <a:chOff x="-1" y="1175973"/>
            <a:chExt cx="3509514" cy="3425272"/>
          </a:xfrm>
        </p:grpSpPr>
        <p:sp>
          <p:nvSpPr>
            <p:cNvPr id="192" name="Google Shape;192;ge60c223f63_0_218"/>
            <p:cNvSpPr/>
            <p:nvPr/>
          </p:nvSpPr>
          <p:spPr>
            <a:xfrm>
              <a:off x="-1" y="1175973"/>
              <a:ext cx="3509514" cy="654983"/>
            </a:xfrm>
            <a:prstGeom prst="homePlate">
              <a:avLst>
                <a:gd name="adj" fmla="val 50000"/>
              </a:avLst>
            </a:prstGeom>
            <a:solidFill>
              <a:srgbClr val="BC143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 b="1" dirty="0" err="1">
                  <a:solidFill>
                    <a:schemeClr val="lt1"/>
                  </a:solidFill>
                </a:rPr>
                <a:t>Solicitud</a:t>
              </a:r>
              <a:r>
                <a:rPr lang="en-US" sz="1900" b="1" dirty="0">
                  <a:solidFill>
                    <a:schemeClr val="lt1"/>
                  </a:solidFill>
                </a:rPr>
                <a:t> del </a:t>
              </a:r>
              <a:r>
                <a:rPr lang="en-US" sz="1900" b="1" dirty="0" err="1">
                  <a:solidFill>
                    <a:schemeClr val="lt1"/>
                  </a:solidFill>
                </a:rPr>
                <a:t>gasto</a:t>
              </a:r>
              <a:r>
                <a:rPr lang="en-US" sz="1900" b="1" dirty="0">
                  <a:solidFill>
                    <a:schemeClr val="lt1"/>
                  </a:solidFill>
                </a:rPr>
                <a:t>/ Nota de </a:t>
              </a:r>
              <a:r>
                <a:rPr lang="en-US" sz="1900" b="1" dirty="0" err="1">
                  <a:solidFill>
                    <a:schemeClr val="lt1"/>
                  </a:solidFill>
                </a:rPr>
                <a:t>Pedido</a:t>
              </a:r>
              <a:endParaRPr sz="1900" dirty="0">
                <a:solidFill>
                  <a:schemeClr val="lt1"/>
                </a:solidFill>
              </a:endParaRPr>
            </a:p>
          </p:txBody>
        </p:sp>
        <p:sp>
          <p:nvSpPr>
            <p:cNvPr id="193" name="Google Shape;193;ge60c223f63_0_218"/>
            <p:cNvSpPr txBox="1"/>
            <p:nvPr/>
          </p:nvSpPr>
          <p:spPr>
            <a:xfrm>
              <a:off x="114014" y="1858990"/>
              <a:ext cx="3244100" cy="27422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 err="1">
                  <a:solidFill>
                    <a:schemeClr val="dk1"/>
                  </a:solidFill>
                </a:rPr>
                <a:t>Realizada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dirty="0" err="1">
                  <a:solidFill>
                    <a:schemeClr val="dk1"/>
                  </a:solidFill>
                </a:rPr>
                <a:t>por</a:t>
              </a:r>
              <a:r>
                <a:rPr lang="en-US" sz="2000" dirty="0">
                  <a:solidFill>
                    <a:schemeClr val="dk1"/>
                  </a:solidFill>
                </a:rPr>
                <a:t> el sector </a:t>
              </a:r>
              <a:r>
                <a:rPr lang="en-US" sz="2000" dirty="0" err="1">
                  <a:solidFill>
                    <a:schemeClr val="dk1"/>
                  </a:solidFill>
                </a:rPr>
                <a:t>que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dirty="0" err="1">
                  <a:solidFill>
                    <a:schemeClr val="dk1"/>
                  </a:solidFill>
                </a:rPr>
                <a:t>requiere</a:t>
              </a:r>
              <a:r>
                <a:rPr lang="en-US" sz="2000" dirty="0">
                  <a:solidFill>
                    <a:schemeClr val="dk1"/>
                  </a:solidFill>
                </a:rPr>
                <a:t> el </a:t>
              </a:r>
              <a:r>
                <a:rPr lang="en-US" sz="2000" dirty="0" err="1">
                  <a:solidFill>
                    <a:schemeClr val="dk1"/>
                  </a:solidFill>
                </a:rPr>
                <a:t>bien</a:t>
              </a:r>
              <a:r>
                <a:rPr lang="en-US" sz="2000" dirty="0">
                  <a:solidFill>
                    <a:schemeClr val="dk1"/>
                  </a:solidFill>
                </a:rPr>
                <a:t> o </a:t>
              </a:r>
              <a:r>
                <a:rPr lang="en-US" sz="2000" dirty="0" err="1">
                  <a:solidFill>
                    <a:schemeClr val="dk1"/>
                  </a:solidFill>
                </a:rPr>
                <a:t>servicio</a:t>
              </a:r>
              <a:r>
                <a:rPr lang="en-US" sz="2000" dirty="0">
                  <a:solidFill>
                    <a:schemeClr val="dk1"/>
                  </a:solidFill>
                </a:rPr>
                <a:t> (ar</a:t>
              </a:r>
              <a:r>
                <a:rPr lang="en-US" sz="2000" dirty="0">
                  <a:solidFill>
                    <a:schemeClr val="dk1"/>
                  </a:solidFill>
                  <a:highlight>
                    <a:srgbClr val="FFFFFF"/>
                  </a:highlight>
                </a:rPr>
                <a:t>t.</a:t>
              </a:r>
              <a:r>
                <a:rPr lang="en-US" sz="2000" dirty="0">
                  <a:solidFill>
                    <a:schemeClr val="dk1"/>
                  </a:solidFill>
                </a:rPr>
                <a:t> 4 del D.R. Nº 0004-2020):</a:t>
              </a:r>
            </a:p>
            <a:p>
              <a:pPr lvl="0">
                <a:lnSpc>
                  <a:spcPct val="115000"/>
                </a:lnSpc>
              </a:pPr>
              <a:r>
                <a:rPr lang="en-US" sz="2000" dirty="0">
                  <a:solidFill>
                    <a:schemeClr val="dk1"/>
                  </a:solidFill>
                </a:rPr>
                <a:t>● </a:t>
              </a:r>
              <a:r>
                <a:rPr lang="en-US" sz="2000" dirty="0" err="1">
                  <a:solidFill>
                    <a:schemeClr val="dk1"/>
                  </a:solidFill>
                </a:rPr>
                <a:t>Referenciar</a:t>
              </a:r>
              <a:r>
                <a:rPr lang="en-US" sz="2000" dirty="0">
                  <a:solidFill>
                    <a:schemeClr val="dk1"/>
                  </a:solidFill>
                </a:rPr>
                <a:t> el </a:t>
              </a:r>
              <a:r>
                <a:rPr lang="en-US" sz="2000" dirty="0" err="1">
                  <a:solidFill>
                    <a:schemeClr val="dk1"/>
                  </a:solidFill>
                </a:rPr>
                <a:t>inc.</a:t>
              </a:r>
              <a:r>
                <a:rPr lang="en-US" sz="2000" dirty="0">
                  <a:solidFill>
                    <a:schemeClr val="dk1"/>
                  </a:solidFill>
                </a:rPr>
                <a:t> de </a:t>
              </a:r>
              <a:r>
                <a:rPr lang="en-US" sz="2000" dirty="0" err="1">
                  <a:solidFill>
                    <a:schemeClr val="dk1"/>
                  </a:solidFill>
                </a:rPr>
                <a:t>exepción</a:t>
              </a:r>
              <a:r>
                <a:rPr lang="en-US" sz="2000" dirty="0">
                  <a:solidFill>
                    <a:schemeClr val="dk1"/>
                  </a:solidFill>
                </a:rPr>
                <a:t> de la Ley 2000-A, </a:t>
              </a:r>
              <a:r>
                <a:rPr lang="en-US" sz="2000" dirty="0" err="1">
                  <a:solidFill>
                    <a:schemeClr val="dk1"/>
                  </a:solidFill>
                </a:rPr>
                <a:t>debidamente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dirty="0" err="1">
                  <a:solidFill>
                    <a:schemeClr val="dk1"/>
                  </a:solidFill>
                </a:rPr>
                <a:t>justificado</a:t>
              </a:r>
              <a:r>
                <a:rPr lang="en-US" sz="2000" dirty="0">
                  <a:solidFill>
                    <a:schemeClr val="dk1"/>
                  </a:solidFill>
                </a:rPr>
                <a:t>.</a:t>
              </a: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>
                  <a:solidFill>
                    <a:schemeClr val="dk1"/>
                  </a:solidFill>
                </a:rPr>
                <a:t>● </a:t>
              </a:r>
              <a:r>
                <a:rPr lang="en-US" sz="2000" dirty="0" err="1">
                  <a:solidFill>
                    <a:schemeClr val="dk1"/>
                  </a:solidFill>
                </a:rPr>
                <a:t>Indentificación</a:t>
              </a:r>
              <a:r>
                <a:rPr lang="en-US" sz="2000" dirty="0">
                  <a:solidFill>
                    <a:schemeClr val="dk1"/>
                  </a:solidFill>
                </a:rPr>
                <a:t> del </a:t>
              </a:r>
              <a:r>
                <a:rPr lang="en-US" sz="2000" dirty="0" err="1">
                  <a:solidFill>
                    <a:schemeClr val="dk1"/>
                  </a:solidFill>
                </a:rPr>
                <a:t>bs</a:t>
              </a:r>
              <a:r>
                <a:rPr lang="en-US" sz="2000" dirty="0">
                  <a:solidFill>
                    <a:schemeClr val="dk1"/>
                  </a:solidFill>
                </a:rPr>
                <a:t>./ss.</a:t>
              </a: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>
                  <a:solidFill>
                    <a:schemeClr val="dk1"/>
                  </a:solidFill>
                </a:rPr>
                <a:t>● </a:t>
              </a:r>
              <a:r>
                <a:rPr lang="en-US" sz="2000" dirty="0" err="1">
                  <a:solidFill>
                    <a:schemeClr val="dk1"/>
                  </a:solidFill>
                </a:rPr>
                <a:t>Fundamento</a:t>
              </a:r>
              <a:r>
                <a:rPr lang="en-US" sz="2000" dirty="0">
                  <a:solidFill>
                    <a:schemeClr val="dk1"/>
                  </a:solidFill>
                </a:rPr>
                <a:t> de </a:t>
              </a:r>
              <a:r>
                <a:rPr lang="en-US" sz="2000" dirty="0" err="1">
                  <a:solidFill>
                    <a:schemeClr val="dk1"/>
                  </a:solidFill>
                </a:rPr>
                <a:t>las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dirty="0" err="1">
                  <a:solidFill>
                    <a:schemeClr val="dk1"/>
                  </a:solidFill>
                </a:rPr>
                <a:t>circunstancias</a:t>
              </a:r>
              <a:r>
                <a:rPr lang="en-US" sz="2000" dirty="0">
                  <a:solidFill>
                    <a:schemeClr val="dk1"/>
                  </a:solidFill>
                </a:rPr>
                <a:t> y </a:t>
              </a:r>
              <a:r>
                <a:rPr lang="en-US" sz="2000" dirty="0" err="1">
                  <a:solidFill>
                    <a:schemeClr val="dk1"/>
                  </a:solidFill>
                </a:rPr>
                <a:t>motivos</a:t>
              </a:r>
              <a:r>
                <a:rPr lang="en-US" sz="2000" dirty="0">
                  <a:solidFill>
                    <a:schemeClr val="dk1"/>
                  </a:solidFill>
                </a:rPr>
                <a:t>.</a:t>
              </a: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>
                  <a:solidFill>
                    <a:schemeClr val="dk1"/>
                  </a:solidFill>
                </a:rPr>
                <a:t>● </a:t>
              </a:r>
              <a:r>
                <a:rPr lang="en-US" sz="2000" dirty="0" err="1">
                  <a:solidFill>
                    <a:schemeClr val="dk1"/>
                  </a:solidFill>
                </a:rPr>
                <a:t>Cantidad</a:t>
              </a:r>
              <a:r>
                <a:rPr lang="en-US" sz="2000" dirty="0">
                  <a:solidFill>
                    <a:schemeClr val="dk1"/>
                  </a:solidFill>
                </a:rPr>
                <a:t>, </a:t>
              </a:r>
              <a:r>
                <a:rPr lang="en-US" sz="2000" dirty="0" err="1">
                  <a:solidFill>
                    <a:schemeClr val="dk1"/>
                  </a:solidFill>
                </a:rPr>
                <a:t>unidad</a:t>
              </a:r>
              <a:r>
                <a:rPr lang="en-US" sz="2000" dirty="0">
                  <a:solidFill>
                    <a:schemeClr val="dk1"/>
                  </a:solidFill>
                </a:rPr>
                <a:t> de </a:t>
              </a:r>
              <a:r>
                <a:rPr lang="en-US" sz="2000" dirty="0" err="1">
                  <a:solidFill>
                    <a:schemeClr val="dk1"/>
                  </a:solidFill>
                </a:rPr>
                <a:t>medida</a:t>
              </a:r>
              <a:r>
                <a:rPr lang="en-US" sz="2000" dirty="0">
                  <a:solidFill>
                    <a:schemeClr val="dk1"/>
                  </a:solidFill>
                </a:rPr>
                <a:t>.</a:t>
              </a: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>
                  <a:solidFill>
                    <a:schemeClr val="dk1"/>
                  </a:solidFill>
                </a:rPr>
                <a:t>● </a:t>
              </a:r>
              <a:r>
                <a:rPr lang="en-US" sz="2000" dirty="0" err="1">
                  <a:solidFill>
                    <a:schemeClr val="dk1"/>
                  </a:solidFill>
                </a:rPr>
                <a:t>Inicio</a:t>
              </a:r>
              <a:r>
                <a:rPr lang="en-US" sz="2000" dirty="0">
                  <a:solidFill>
                    <a:schemeClr val="dk1"/>
                  </a:solidFill>
                </a:rPr>
                <a:t> y </a:t>
              </a:r>
              <a:r>
                <a:rPr lang="en-US" sz="2000" dirty="0" err="1">
                  <a:solidFill>
                    <a:schemeClr val="dk1"/>
                  </a:solidFill>
                </a:rPr>
                <a:t>duración</a:t>
              </a:r>
              <a:r>
                <a:rPr lang="en-US" sz="2000" dirty="0">
                  <a:solidFill>
                    <a:schemeClr val="dk1"/>
                  </a:solidFill>
                </a:rPr>
                <a:t> de la </a:t>
              </a:r>
              <a:r>
                <a:rPr lang="en-US" sz="2000" dirty="0" err="1">
                  <a:solidFill>
                    <a:schemeClr val="dk1"/>
                  </a:solidFill>
                </a:rPr>
                <a:t>prestación</a:t>
              </a:r>
              <a:r>
                <a:rPr lang="en-US" sz="2000" dirty="0">
                  <a:solidFill>
                    <a:schemeClr val="dk1"/>
                  </a:solidFill>
                </a:rPr>
                <a:t>.</a:t>
              </a:r>
              <a:endParaRPr sz="2000" dirty="0"/>
            </a:p>
          </p:txBody>
        </p:sp>
      </p:grpSp>
      <p:grpSp>
        <p:nvGrpSpPr>
          <p:cNvPr id="194" name="Google Shape;194;ge60c223f63_0_218"/>
          <p:cNvGrpSpPr/>
          <p:nvPr/>
        </p:nvGrpSpPr>
        <p:grpSpPr>
          <a:xfrm>
            <a:off x="4134805" y="1508705"/>
            <a:ext cx="4473736" cy="4479613"/>
            <a:chOff x="2904894" y="1177959"/>
            <a:chExt cx="3355386" cy="3359794"/>
          </a:xfrm>
        </p:grpSpPr>
        <p:sp>
          <p:nvSpPr>
            <p:cNvPr id="195" name="Google Shape;195;ge60c223f63_0_218"/>
            <p:cNvSpPr/>
            <p:nvPr/>
          </p:nvSpPr>
          <p:spPr>
            <a:xfrm>
              <a:off x="2904894" y="1177959"/>
              <a:ext cx="3355386" cy="715516"/>
            </a:xfrm>
            <a:prstGeom prst="chevron">
              <a:avLst>
                <a:gd name="adj" fmla="val 50000"/>
              </a:avLst>
            </a:prstGeom>
            <a:solidFill>
              <a:srgbClr val="EC2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 b="1" dirty="0" err="1">
                  <a:solidFill>
                    <a:schemeClr val="lt1"/>
                  </a:solidFill>
                </a:rPr>
                <a:t>Visto</a:t>
              </a:r>
              <a:r>
                <a:rPr lang="en-US" sz="1900" b="1" dirty="0">
                  <a:solidFill>
                    <a:schemeClr val="lt1"/>
                  </a:solidFill>
                </a:rPr>
                <a:t> </a:t>
              </a:r>
              <a:r>
                <a:rPr lang="en-US" sz="1900" b="1" dirty="0" err="1">
                  <a:solidFill>
                    <a:schemeClr val="lt1"/>
                  </a:solidFill>
                </a:rPr>
                <a:t>Bueno</a:t>
              </a:r>
              <a:r>
                <a:rPr lang="en-US" sz="1900" b="1" dirty="0">
                  <a:solidFill>
                    <a:schemeClr val="lt1"/>
                  </a:solidFill>
                </a:rPr>
                <a:t> en la </a:t>
              </a:r>
              <a:r>
                <a:rPr lang="en-US" sz="1900" b="1" dirty="0" err="1">
                  <a:solidFill>
                    <a:schemeClr val="lt1"/>
                  </a:solidFill>
                </a:rPr>
                <a:t>Solicitud</a:t>
              </a:r>
              <a:r>
                <a:rPr lang="en-US" sz="1900" b="1" dirty="0">
                  <a:solidFill>
                    <a:schemeClr val="lt1"/>
                  </a:solidFill>
                </a:rPr>
                <a:t> del </a:t>
              </a:r>
              <a:r>
                <a:rPr lang="en-US" sz="1900" b="1" dirty="0" err="1">
                  <a:solidFill>
                    <a:schemeClr val="lt1"/>
                  </a:solidFill>
                </a:rPr>
                <a:t>gasto</a:t>
              </a:r>
              <a:endParaRPr sz="1900" dirty="0">
                <a:solidFill>
                  <a:schemeClr val="lt1"/>
                </a:solidFill>
              </a:endParaRPr>
            </a:p>
          </p:txBody>
        </p:sp>
        <p:sp>
          <p:nvSpPr>
            <p:cNvPr id="196" name="Google Shape;196;ge60c223f63_0_218"/>
            <p:cNvSpPr txBox="1"/>
            <p:nvPr/>
          </p:nvSpPr>
          <p:spPr>
            <a:xfrm>
              <a:off x="3269166" y="1922053"/>
              <a:ext cx="2470255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endParaRPr sz="2000" dirty="0">
                <a:solidFill>
                  <a:schemeClr val="dk1"/>
                </a:solidFill>
              </a:endParaRPr>
            </a:p>
          </p:txBody>
        </p:sp>
      </p:grpSp>
      <p:sp>
        <p:nvSpPr>
          <p:cNvPr id="197" name="Google Shape;197;ge60c223f63_0_218"/>
          <p:cNvSpPr txBox="1"/>
          <p:nvPr/>
        </p:nvSpPr>
        <p:spPr>
          <a:xfrm>
            <a:off x="130629" y="993200"/>
            <a:ext cx="10098321" cy="569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b="1" dirty="0">
                <a:solidFill>
                  <a:schemeClr val="dk1"/>
                </a:solidFill>
              </a:rPr>
              <a:t>Procedimiento de </a:t>
            </a:r>
            <a:r>
              <a:rPr lang="en-US" sz="2500" b="1" dirty="0" err="1">
                <a:solidFill>
                  <a:schemeClr val="dk1"/>
                </a:solidFill>
              </a:rPr>
              <a:t>Contratacion</a:t>
            </a:r>
            <a:r>
              <a:rPr lang="en-US" sz="2500" b="1" dirty="0">
                <a:solidFill>
                  <a:schemeClr val="dk1"/>
                </a:solidFill>
              </a:rPr>
              <a:t> </a:t>
            </a:r>
            <a:r>
              <a:rPr lang="en-US" sz="2500" b="1" dirty="0" err="1">
                <a:solidFill>
                  <a:schemeClr val="dk1"/>
                </a:solidFill>
              </a:rPr>
              <a:t>Directa</a:t>
            </a:r>
            <a:r>
              <a:rPr lang="en-US" sz="2500" b="1" dirty="0">
                <a:solidFill>
                  <a:schemeClr val="dk1"/>
                </a:solidFill>
              </a:rPr>
              <a:t> </a:t>
            </a:r>
            <a:r>
              <a:rPr lang="en-US" sz="2500" b="1" dirty="0" err="1">
                <a:solidFill>
                  <a:schemeClr val="dk1"/>
                </a:solidFill>
              </a:rPr>
              <a:t>por</a:t>
            </a:r>
            <a:r>
              <a:rPr lang="en-US" sz="2500" b="1" dirty="0">
                <a:solidFill>
                  <a:schemeClr val="dk1"/>
                </a:solidFill>
              </a:rPr>
              <a:t> </a:t>
            </a:r>
            <a:r>
              <a:rPr lang="en-US" sz="2500" b="1" dirty="0" err="1">
                <a:solidFill>
                  <a:schemeClr val="dk1"/>
                </a:solidFill>
              </a:rPr>
              <a:t>Causa</a:t>
            </a:r>
            <a:r>
              <a:rPr lang="en-US" sz="2500" b="1" dirty="0">
                <a:solidFill>
                  <a:schemeClr val="dk1"/>
                </a:solidFill>
              </a:rPr>
              <a:t> o </a:t>
            </a:r>
            <a:r>
              <a:rPr lang="en-US" sz="2500" b="1" dirty="0" err="1">
                <a:solidFill>
                  <a:schemeClr val="dk1"/>
                </a:solidFill>
              </a:rPr>
              <a:t>Naturaleza</a:t>
            </a:r>
            <a:endParaRPr sz="2500" dirty="0"/>
          </a:p>
        </p:txBody>
      </p:sp>
      <p:sp>
        <p:nvSpPr>
          <p:cNvPr id="12" name="Google Shape;177;ge50d97f198_0_1"/>
          <p:cNvSpPr/>
          <p:nvPr/>
        </p:nvSpPr>
        <p:spPr>
          <a:xfrm rot="5400000">
            <a:off x="5902270" y="-5902269"/>
            <a:ext cx="387460" cy="12192000"/>
          </a:xfrm>
          <a:prstGeom prst="rect">
            <a:avLst/>
          </a:prstGeom>
          <a:solidFill>
            <a:srgbClr val="9803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80;ge50d97f198_0_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82828"/>
            <a:ext cx="12192000" cy="7376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9ABFF20-FF12-D8B4-B7E7-AA9E2800BA57}"/>
              </a:ext>
            </a:extLst>
          </p:cNvPr>
          <p:cNvSpPr txBox="1"/>
          <p:nvPr/>
        </p:nvSpPr>
        <p:spPr>
          <a:xfrm>
            <a:off x="4879279" y="2579270"/>
            <a:ext cx="2776010" cy="14780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Autoridad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Competente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autoriza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(VºBº), para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dar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inicio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al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proceso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compra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US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31937">
        <p:blinds dir="vert"/>
      </p:transition>
    </mc:Choice>
    <mc:Fallback xmlns="">
      <p:transition spd="slow" advClick="0" advTm="31937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e60c223f63_0_280"/>
          <p:cNvSpPr/>
          <p:nvPr/>
        </p:nvSpPr>
        <p:spPr>
          <a:xfrm>
            <a:off x="7721041" y="1586613"/>
            <a:ext cx="4407491" cy="891978"/>
          </a:xfrm>
          <a:prstGeom prst="chevron">
            <a:avLst>
              <a:gd name="adj" fmla="val 50000"/>
            </a:avLst>
          </a:prstGeom>
          <a:solidFill>
            <a:srgbClr val="EF410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900" dirty="0" err="1">
                <a:solidFill>
                  <a:schemeClr val="lt1"/>
                </a:solidFill>
              </a:rPr>
              <a:t>Elaboracion</a:t>
            </a:r>
            <a:r>
              <a:rPr lang="es-ES" sz="1900" dirty="0">
                <a:solidFill>
                  <a:schemeClr val="lt1"/>
                </a:solidFill>
              </a:rPr>
              <a:t> de Acto Administrativo de Adjudicación</a:t>
            </a:r>
            <a:endParaRPr sz="1900" dirty="0">
              <a:solidFill>
                <a:schemeClr val="lt1"/>
              </a:solidFill>
            </a:endParaRPr>
          </a:p>
        </p:txBody>
      </p:sp>
      <p:grpSp>
        <p:nvGrpSpPr>
          <p:cNvPr id="206" name="Google Shape;206;ge60c223f63_0_280"/>
          <p:cNvGrpSpPr/>
          <p:nvPr/>
        </p:nvGrpSpPr>
        <p:grpSpPr>
          <a:xfrm>
            <a:off x="0" y="1586613"/>
            <a:ext cx="4729082" cy="4379490"/>
            <a:chOff x="0" y="1189989"/>
            <a:chExt cx="3546900" cy="3284700"/>
          </a:xfrm>
        </p:grpSpPr>
        <p:sp>
          <p:nvSpPr>
            <p:cNvPr id="207" name="Google Shape;207;ge60c223f63_0_280"/>
            <p:cNvSpPr/>
            <p:nvPr/>
          </p:nvSpPr>
          <p:spPr>
            <a:xfrm>
              <a:off x="0" y="1189989"/>
              <a:ext cx="3546900" cy="669000"/>
            </a:xfrm>
            <a:prstGeom prst="homePlate">
              <a:avLst>
                <a:gd name="adj" fmla="val 50000"/>
              </a:avLst>
            </a:prstGeom>
            <a:solidFill>
              <a:srgbClr val="BC143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 b="1" dirty="0">
                  <a:solidFill>
                    <a:schemeClr val="lt1"/>
                  </a:solidFill>
                </a:rPr>
                <a:t>Informe de </a:t>
              </a:r>
              <a:r>
                <a:rPr lang="en-US" sz="1900" b="1" dirty="0" err="1">
                  <a:solidFill>
                    <a:schemeClr val="lt1"/>
                  </a:solidFill>
                </a:rPr>
                <a:t>credito</a:t>
              </a:r>
              <a:r>
                <a:rPr lang="en-US" sz="1900" b="1" dirty="0">
                  <a:solidFill>
                    <a:schemeClr val="lt1"/>
                  </a:solidFill>
                </a:rPr>
                <a:t> </a:t>
              </a:r>
              <a:r>
                <a:rPr lang="en-US" sz="1900" b="1" dirty="0" err="1">
                  <a:solidFill>
                    <a:schemeClr val="lt1"/>
                  </a:solidFill>
                </a:rPr>
                <a:t>presupuestario</a:t>
              </a:r>
              <a:endParaRPr sz="1900" b="1" dirty="0">
                <a:solidFill>
                  <a:schemeClr val="lt1"/>
                </a:solidFill>
              </a:endParaRPr>
            </a:p>
          </p:txBody>
        </p:sp>
        <p:sp>
          <p:nvSpPr>
            <p:cNvPr id="208" name="Google Shape;208;ge60c223f63_0_280"/>
            <p:cNvSpPr txBox="1"/>
            <p:nvPr/>
          </p:nvSpPr>
          <p:spPr>
            <a:xfrm>
              <a:off x="310781" y="1858989"/>
              <a:ext cx="2534063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7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</a:t>
              </a:r>
              <a:r>
                <a:rPr lang="en-US" sz="2000" b="1" dirty="0" err="1">
                  <a:solidFill>
                    <a:schemeClr val="dk1"/>
                  </a:solidFill>
                </a:rPr>
                <a:t>Servicio</a:t>
              </a:r>
              <a:r>
                <a:rPr lang="en-US" sz="1900" b="1" dirty="0">
                  <a:solidFill>
                    <a:schemeClr val="dk1"/>
                  </a:solidFill>
                </a:rPr>
                <a:t> </a:t>
              </a:r>
              <a:r>
                <a:rPr lang="en-US" sz="1900" b="1" dirty="0" err="1">
                  <a:solidFill>
                    <a:schemeClr val="dk1"/>
                  </a:solidFill>
                </a:rPr>
                <a:t>Contable</a:t>
              </a:r>
              <a:r>
                <a:rPr lang="en-US" sz="1900" dirty="0">
                  <a:solidFill>
                    <a:schemeClr val="dk1"/>
                  </a:solidFill>
                </a:rPr>
                <a:t>:</a:t>
              </a:r>
              <a:endParaRPr sz="1900" dirty="0">
                <a:solidFill>
                  <a:schemeClr val="dk1"/>
                </a:solidFill>
              </a:endParaRPr>
            </a:p>
            <a:p>
              <a:pPr lvl="0">
                <a:lnSpc>
                  <a:spcPct val="115000"/>
                </a:lnSpc>
              </a:pPr>
              <a:r>
                <a:rPr lang="en-US" sz="1900" dirty="0">
                  <a:solidFill>
                    <a:schemeClr val="dk1"/>
                  </a:solidFill>
                </a:rPr>
                <a:t> </a:t>
              </a:r>
              <a:r>
                <a:rPr lang="en-US" sz="2000" dirty="0">
                  <a:solidFill>
                    <a:schemeClr val="dk1"/>
                  </a:solidFill>
                </a:rPr>
                <a:t>● Informa el </a:t>
              </a:r>
              <a:r>
                <a:rPr lang="en-US" sz="2000" dirty="0" err="1">
                  <a:solidFill>
                    <a:schemeClr val="dk1"/>
                  </a:solidFill>
                </a:rPr>
                <a:t>gasto</a:t>
              </a:r>
              <a:r>
                <a:rPr lang="en-US" sz="2000" dirty="0">
                  <a:solidFill>
                    <a:schemeClr val="dk1"/>
                  </a:solidFill>
                </a:rPr>
                <a:t> (</a:t>
              </a:r>
              <a:r>
                <a:rPr lang="en-US" sz="2000" dirty="0" err="1">
                  <a:solidFill>
                    <a:schemeClr val="dk1"/>
                  </a:solidFill>
                </a:rPr>
                <a:t>reserva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dirty="0" err="1">
                  <a:solidFill>
                    <a:schemeClr val="dk1"/>
                  </a:solidFill>
                </a:rPr>
                <a:t>crédito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dirty="0" err="1">
                  <a:solidFill>
                    <a:schemeClr val="dk1"/>
                  </a:solidFill>
                </a:rPr>
                <a:t>presupuestario</a:t>
              </a:r>
              <a:r>
                <a:rPr lang="en-US" sz="2000" dirty="0">
                  <a:solidFill>
                    <a:schemeClr val="dk1"/>
                  </a:solidFill>
                </a:rPr>
                <a:t>)</a:t>
              </a:r>
              <a:endParaRPr sz="2000" dirty="0">
                <a:solidFill>
                  <a:schemeClr val="dk1"/>
                </a:solidFill>
              </a:endParaRPr>
            </a:p>
            <a:p>
              <a:pPr lvl="0">
                <a:lnSpc>
                  <a:spcPct val="115000"/>
                </a:lnSpc>
                <a:buClr>
                  <a:schemeClr val="dk1"/>
                </a:buClr>
                <a:buSzPts val="1100"/>
              </a:pPr>
              <a:r>
                <a:rPr lang="en-US" sz="2000" dirty="0">
                  <a:solidFill>
                    <a:schemeClr val="dk1"/>
                  </a:solidFill>
                </a:rPr>
                <a:t> ● </a:t>
              </a:r>
              <a:r>
                <a:rPr lang="en-US" sz="2000" dirty="0" err="1">
                  <a:solidFill>
                    <a:schemeClr val="dk1"/>
                  </a:solidFill>
                </a:rPr>
                <a:t>Avala</a:t>
              </a:r>
              <a:r>
                <a:rPr lang="en-US" sz="2000" dirty="0">
                  <a:solidFill>
                    <a:schemeClr val="dk1"/>
                  </a:solidFill>
                </a:rPr>
                <a:t> el procedimiento de </a:t>
              </a:r>
              <a:r>
                <a:rPr lang="en-US" sz="2000" dirty="0" err="1">
                  <a:solidFill>
                    <a:schemeClr val="dk1"/>
                  </a:solidFill>
                </a:rPr>
                <a:t>selección</a:t>
              </a:r>
              <a:r>
                <a:rPr lang="en-US" sz="2000" dirty="0">
                  <a:solidFill>
                    <a:schemeClr val="dk1"/>
                  </a:solidFill>
                </a:rPr>
                <a:t> y las </a:t>
              </a:r>
              <a:r>
                <a:rPr lang="en-US" sz="2000" dirty="0" err="1">
                  <a:solidFill>
                    <a:schemeClr val="dk1"/>
                  </a:solidFill>
                </a:rPr>
                <a:t>condiciones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dirty="0" err="1">
                  <a:solidFill>
                    <a:schemeClr val="dk1"/>
                  </a:solidFill>
                </a:rPr>
                <a:t>generales</a:t>
              </a:r>
              <a:r>
                <a:rPr lang="en-US" sz="2000" dirty="0">
                  <a:solidFill>
                    <a:schemeClr val="dk1"/>
                  </a:solidFill>
                </a:rPr>
                <a:t> y </a:t>
              </a:r>
              <a:r>
                <a:rPr lang="en-US" sz="2000" dirty="0" err="1">
                  <a:solidFill>
                    <a:schemeClr val="dk1"/>
                  </a:solidFill>
                </a:rPr>
                <a:t>particulares</a:t>
              </a:r>
              <a:r>
                <a:rPr lang="en-US" sz="2000" dirty="0">
                  <a:solidFill>
                    <a:schemeClr val="dk1"/>
                  </a:solidFill>
                </a:rPr>
                <a:t> de la </a:t>
              </a:r>
              <a:r>
                <a:rPr lang="en-US" sz="2000" dirty="0" err="1">
                  <a:solidFill>
                    <a:schemeClr val="dk1"/>
                  </a:solidFill>
                </a:rPr>
                <a:t>contratación</a:t>
              </a:r>
              <a:r>
                <a:rPr lang="en-US" sz="1900" dirty="0">
                  <a:solidFill>
                    <a:schemeClr val="dk1"/>
                  </a:solidFill>
                </a:rPr>
                <a:t>.</a:t>
              </a:r>
              <a:endParaRPr sz="1900" dirty="0">
                <a:solidFill>
                  <a:schemeClr val="dk1"/>
                </a:solidFill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dk1"/>
                </a:solidFill>
              </a:endParaRPr>
            </a:p>
          </p:txBody>
        </p:sp>
      </p:grpSp>
      <p:grpSp>
        <p:nvGrpSpPr>
          <p:cNvPr id="209" name="Google Shape;209;ge60c223f63_0_280"/>
          <p:cNvGrpSpPr/>
          <p:nvPr/>
        </p:nvGrpSpPr>
        <p:grpSpPr>
          <a:xfrm>
            <a:off x="4026538" y="1586613"/>
            <a:ext cx="4407490" cy="4643951"/>
            <a:chOff x="2944204" y="1189775"/>
            <a:chExt cx="3305700" cy="3483050"/>
          </a:xfrm>
        </p:grpSpPr>
        <p:sp>
          <p:nvSpPr>
            <p:cNvPr id="210" name="Google Shape;210;ge60c223f63_0_280"/>
            <p:cNvSpPr/>
            <p:nvPr/>
          </p:nvSpPr>
          <p:spPr>
            <a:xfrm>
              <a:off x="2944204" y="1189775"/>
              <a:ext cx="3305700" cy="669000"/>
            </a:xfrm>
            <a:prstGeom prst="chevron">
              <a:avLst>
                <a:gd name="adj" fmla="val 50000"/>
              </a:avLst>
            </a:prstGeom>
            <a:solidFill>
              <a:srgbClr val="EC2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dirty="0" err="1">
                  <a:solidFill>
                    <a:schemeClr val="lt1"/>
                  </a:solidFill>
                </a:rPr>
                <a:t>Aprobación</a:t>
              </a:r>
              <a:r>
                <a:rPr lang="en-US" sz="2000" b="1" dirty="0">
                  <a:solidFill>
                    <a:schemeClr val="lt1"/>
                  </a:solidFill>
                </a:rPr>
                <a:t> de </a:t>
              </a:r>
              <a:r>
                <a:rPr lang="en-US" sz="2000" b="1" dirty="0" err="1">
                  <a:solidFill>
                    <a:schemeClr val="lt1"/>
                  </a:solidFill>
                </a:rPr>
                <a:t>Servicios</a:t>
              </a:r>
              <a:r>
                <a:rPr lang="en-US" sz="2000" b="1" dirty="0">
                  <a:solidFill>
                    <a:schemeClr val="lt1"/>
                  </a:solidFill>
                </a:rPr>
                <a:t> 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dirty="0" err="1">
                  <a:solidFill>
                    <a:schemeClr val="lt1"/>
                  </a:solidFill>
                </a:rPr>
                <a:t>Administrativo</a:t>
              </a:r>
              <a:r>
                <a:rPr lang="en-US" sz="2000" b="1" dirty="0">
                  <a:solidFill>
                    <a:schemeClr val="lt1"/>
                  </a:solidFill>
                </a:rPr>
                <a:t> </a:t>
              </a:r>
              <a:r>
                <a:rPr lang="en-US" sz="2000" b="1" dirty="0" err="1">
                  <a:solidFill>
                    <a:schemeClr val="lt1"/>
                  </a:solidFill>
                </a:rPr>
                <a:t>financiero</a:t>
              </a:r>
              <a:endParaRPr sz="2000" dirty="0">
                <a:solidFill>
                  <a:schemeClr val="lt1"/>
                </a:solidFill>
              </a:endParaRPr>
            </a:p>
          </p:txBody>
        </p:sp>
        <p:sp>
          <p:nvSpPr>
            <p:cNvPr id="211" name="Google Shape;211;ge60c223f63_0_280"/>
            <p:cNvSpPr txBox="1"/>
            <p:nvPr/>
          </p:nvSpPr>
          <p:spPr>
            <a:xfrm>
              <a:off x="3316732" y="2057125"/>
              <a:ext cx="2398418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lvl="0">
                <a:lnSpc>
                  <a:spcPct val="115000"/>
                </a:lnSpc>
              </a:pPr>
              <a:endParaRPr sz="2000" dirty="0"/>
            </a:p>
          </p:txBody>
        </p:sp>
      </p:grpSp>
      <p:sp>
        <p:nvSpPr>
          <p:cNvPr id="212" name="Google Shape;212;ge60c223f63_0_280"/>
          <p:cNvSpPr txBox="1"/>
          <p:nvPr/>
        </p:nvSpPr>
        <p:spPr>
          <a:xfrm>
            <a:off x="172995" y="1078525"/>
            <a:ext cx="11305309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n-US" sz="2500" b="1" dirty="0" err="1">
                <a:solidFill>
                  <a:schemeClr val="dk1"/>
                </a:solidFill>
              </a:rPr>
              <a:t>Procedimiento</a:t>
            </a:r>
            <a:r>
              <a:rPr lang="en-US" sz="2500" b="1" dirty="0">
                <a:solidFill>
                  <a:schemeClr val="dk1"/>
                </a:solidFill>
              </a:rPr>
              <a:t> de </a:t>
            </a:r>
            <a:r>
              <a:rPr lang="en-US" sz="2500" b="1" dirty="0" err="1">
                <a:solidFill>
                  <a:schemeClr val="dk1"/>
                </a:solidFill>
              </a:rPr>
              <a:t>Contratacion</a:t>
            </a:r>
            <a:r>
              <a:rPr lang="en-US" sz="2500" b="1" dirty="0">
                <a:solidFill>
                  <a:schemeClr val="dk1"/>
                </a:solidFill>
              </a:rPr>
              <a:t> </a:t>
            </a:r>
            <a:r>
              <a:rPr lang="en-US" sz="2500" b="1" dirty="0" err="1">
                <a:solidFill>
                  <a:schemeClr val="dk1"/>
                </a:solidFill>
              </a:rPr>
              <a:t>Directa</a:t>
            </a:r>
            <a:r>
              <a:rPr lang="en-US" sz="2500" b="1" dirty="0">
                <a:solidFill>
                  <a:schemeClr val="dk1"/>
                </a:solidFill>
              </a:rPr>
              <a:t> </a:t>
            </a:r>
            <a:r>
              <a:rPr lang="en-US" sz="2500" b="1" dirty="0" err="1">
                <a:solidFill>
                  <a:schemeClr val="dk1"/>
                </a:solidFill>
              </a:rPr>
              <a:t>por</a:t>
            </a:r>
            <a:r>
              <a:rPr lang="en-US" sz="2500" b="1" dirty="0">
                <a:solidFill>
                  <a:schemeClr val="dk1"/>
                </a:solidFill>
              </a:rPr>
              <a:t> </a:t>
            </a:r>
            <a:r>
              <a:rPr lang="en-US" sz="2500" b="1" dirty="0" err="1">
                <a:solidFill>
                  <a:schemeClr val="dk1"/>
                </a:solidFill>
              </a:rPr>
              <a:t>Causa</a:t>
            </a:r>
            <a:r>
              <a:rPr lang="en-US" sz="2500" b="1" dirty="0">
                <a:solidFill>
                  <a:schemeClr val="dk1"/>
                </a:solidFill>
              </a:rPr>
              <a:t> o </a:t>
            </a:r>
            <a:r>
              <a:rPr lang="en-US" sz="2500" b="1" dirty="0" err="1">
                <a:solidFill>
                  <a:schemeClr val="dk1"/>
                </a:solidFill>
              </a:rPr>
              <a:t>Naturaleza</a:t>
            </a:r>
            <a:endParaRPr lang="en-US" sz="2500" dirty="0"/>
          </a:p>
          <a:p>
            <a:endParaRPr sz="2500" b="1" dirty="0">
              <a:solidFill>
                <a:schemeClr val="dk1"/>
              </a:solidFill>
            </a:endParaRPr>
          </a:p>
        </p:txBody>
      </p:sp>
      <p:sp>
        <p:nvSpPr>
          <p:cNvPr id="12" name="Google Shape;177;ge50d97f198_0_1"/>
          <p:cNvSpPr/>
          <p:nvPr/>
        </p:nvSpPr>
        <p:spPr>
          <a:xfrm rot="5400000">
            <a:off x="5840278" y="-5840278"/>
            <a:ext cx="511444" cy="12192000"/>
          </a:xfrm>
          <a:prstGeom prst="rect">
            <a:avLst/>
          </a:prstGeom>
          <a:solidFill>
            <a:srgbClr val="9803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80;ge50d97f198_0_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11131"/>
            <a:ext cx="12192000" cy="73761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Rectángulo"/>
          <p:cNvSpPr/>
          <p:nvPr/>
        </p:nvSpPr>
        <p:spPr>
          <a:xfrm>
            <a:off x="4368148" y="2570186"/>
            <a:ext cx="3610099" cy="1124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</a:t>
            </a:r>
            <a:r>
              <a:rPr lang="es-E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s-ES" sz="20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</a:t>
            </a:r>
            <a:r>
              <a:rPr lang="es-E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s-ES" sz="20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Fciero</a:t>
            </a:r>
            <a:r>
              <a:rPr lang="es-E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(SAF)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●  Interviene </a:t>
            </a:r>
            <a:r>
              <a:rPr lang="es-ES" sz="2000" dirty="0">
                <a:solidFill>
                  <a:schemeClr val="dk1"/>
                </a:solidFill>
              </a:rPr>
              <a:t>el informe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crédito presupuestario.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0C353E3-4444-7FA3-8038-F4FF31511118}"/>
              </a:ext>
            </a:extLst>
          </p:cNvPr>
          <p:cNvSpPr txBox="1"/>
          <p:nvPr/>
        </p:nvSpPr>
        <p:spPr>
          <a:xfrm>
            <a:off x="8235453" y="2540690"/>
            <a:ext cx="3378666" cy="25044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4500" indent="-177800">
              <a:lnSpc>
                <a:spcPct val="115000"/>
              </a:lnSpc>
            </a:pPr>
            <a:r>
              <a:rPr lang="es-AR" sz="1800" b="1" dirty="0">
                <a:solidFill>
                  <a:schemeClr val="dk1"/>
                </a:solidFill>
              </a:rPr>
              <a:t>Despacho:</a:t>
            </a:r>
          </a:p>
          <a:p>
            <a:pPr marL="114300">
              <a:lnSpc>
                <a:spcPct val="115000"/>
              </a:lnSpc>
              <a:buSzPts val="1800"/>
            </a:pPr>
            <a:r>
              <a:rPr lang="es-E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● </a:t>
            </a:r>
            <a:r>
              <a:rPr lang="es-AR" sz="2000" dirty="0">
                <a:solidFill>
                  <a:schemeClr val="dk1"/>
                </a:solidFill>
              </a:rPr>
              <a:t>Redacta proyecto de acto administrativo de adjudicación y  aprobación del gasto. </a:t>
            </a:r>
          </a:p>
          <a:p>
            <a:pPr marL="114300">
              <a:lnSpc>
                <a:spcPct val="115000"/>
              </a:lnSpc>
              <a:buSzPts val="1800"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● </a:t>
            </a:r>
            <a:r>
              <a:rPr lang="es-AR" sz="2000" dirty="0">
                <a:solidFill>
                  <a:schemeClr val="dk1"/>
                </a:solidFill>
              </a:rPr>
              <a:t>En su caso adjunta proyecto de Contrato</a:t>
            </a:r>
            <a:r>
              <a:rPr lang="es-AR" sz="1400" dirty="0">
                <a:solidFill>
                  <a:schemeClr val="dk1"/>
                </a:solidFill>
              </a:rPr>
              <a:t>.</a:t>
            </a:r>
          </a:p>
        </p:txBody>
      </p:sp>
    </p:spTree>
  </p:cSld>
  <p:clrMapOvr>
    <a:masterClrMapping/>
  </p:clrMapOvr>
  <p:transition spd="slow" advClick="0" advTm="23476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Google Shape;263;ge60c223f63_0_366"/>
          <p:cNvGrpSpPr/>
          <p:nvPr/>
        </p:nvGrpSpPr>
        <p:grpSpPr>
          <a:xfrm>
            <a:off x="7531553" y="1447959"/>
            <a:ext cx="4536776" cy="5031363"/>
            <a:chOff x="5828682" y="1230341"/>
            <a:chExt cx="3402667" cy="3367917"/>
          </a:xfrm>
          <a:solidFill>
            <a:schemeClr val="bg1"/>
          </a:solidFill>
        </p:grpSpPr>
        <p:sp>
          <p:nvSpPr>
            <p:cNvPr id="264" name="Google Shape;264;ge60c223f63_0_366"/>
            <p:cNvSpPr/>
            <p:nvPr/>
          </p:nvSpPr>
          <p:spPr>
            <a:xfrm>
              <a:off x="5828682" y="1230341"/>
              <a:ext cx="3402667" cy="633295"/>
            </a:xfrm>
            <a:prstGeom prst="chevron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vl="0" algn="ctr"/>
              <a:endParaRPr lang="es-AR" sz="1800" dirty="0">
                <a:solidFill>
                  <a:schemeClr val="lt1"/>
                </a:solidFill>
              </a:endParaRPr>
            </a:p>
          </p:txBody>
        </p:sp>
        <p:sp>
          <p:nvSpPr>
            <p:cNvPr id="265" name="Google Shape;265;ge60c223f63_0_366"/>
            <p:cNvSpPr txBox="1"/>
            <p:nvPr/>
          </p:nvSpPr>
          <p:spPr>
            <a:xfrm>
              <a:off x="5931872" y="1982558"/>
              <a:ext cx="3084039" cy="26157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444500" indent="-177800">
                <a:lnSpc>
                  <a:spcPct val="115000"/>
                </a:lnSpc>
              </a:pPr>
              <a:endParaRPr sz="2000" dirty="0">
                <a:solidFill>
                  <a:schemeClr val="dk1"/>
                </a:solidFill>
              </a:endParaRPr>
            </a:p>
          </p:txBody>
        </p:sp>
      </p:grpSp>
      <p:grpSp>
        <p:nvGrpSpPr>
          <p:cNvPr id="266" name="Google Shape;266;ge60c223f63_0_366"/>
          <p:cNvGrpSpPr/>
          <p:nvPr/>
        </p:nvGrpSpPr>
        <p:grpSpPr>
          <a:xfrm>
            <a:off x="-42915" y="1500557"/>
            <a:ext cx="4729082" cy="4978765"/>
            <a:chOff x="-32187" y="1135034"/>
            <a:chExt cx="3546900" cy="3734168"/>
          </a:xfrm>
        </p:grpSpPr>
        <p:sp>
          <p:nvSpPr>
            <p:cNvPr id="267" name="Google Shape;267;ge60c223f63_0_366"/>
            <p:cNvSpPr/>
            <p:nvPr/>
          </p:nvSpPr>
          <p:spPr>
            <a:xfrm>
              <a:off x="-32187" y="1135034"/>
              <a:ext cx="3546900" cy="695832"/>
            </a:xfrm>
            <a:prstGeom prst="homePlate">
              <a:avLst>
                <a:gd name="adj" fmla="val 50000"/>
              </a:avLst>
            </a:prstGeom>
            <a:solidFill>
              <a:srgbClr val="BC143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00" dirty="0">
                <a:solidFill>
                  <a:schemeClr val="lt1"/>
                </a:solidFill>
              </a:endParaRPr>
            </a:p>
          </p:txBody>
        </p:sp>
        <p:sp>
          <p:nvSpPr>
            <p:cNvPr id="268" name="Google Shape;268;ge60c223f63_0_366"/>
            <p:cNvSpPr txBox="1"/>
            <p:nvPr/>
          </p:nvSpPr>
          <p:spPr>
            <a:xfrm>
              <a:off x="240482" y="2008702"/>
              <a:ext cx="3001562" cy="286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444500" lvl="0" indent="-177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dk1"/>
                </a:solidFill>
              </a:endParaRPr>
            </a:p>
          </p:txBody>
        </p:sp>
      </p:grpSp>
      <p:grpSp>
        <p:nvGrpSpPr>
          <p:cNvPr id="269" name="Google Shape;269;ge60c223f63_0_366"/>
          <p:cNvGrpSpPr/>
          <p:nvPr/>
        </p:nvGrpSpPr>
        <p:grpSpPr>
          <a:xfrm>
            <a:off x="3808742" y="1503487"/>
            <a:ext cx="4797631" cy="4617330"/>
            <a:chOff x="2724400" y="1162807"/>
            <a:chExt cx="3598313" cy="3463084"/>
          </a:xfrm>
        </p:grpSpPr>
        <p:sp>
          <p:nvSpPr>
            <p:cNvPr id="270" name="Google Shape;270;ge60c223f63_0_366"/>
            <p:cNvSpPr/>
            <p:nvPr/>
          </p:nvSpPr>
          <p:spPr>
            <a:xfrm>
              <a:off x="2724400" y="1162807"/>
              <a:ext cx="3598313" cy="695968"/>
            </a:xfrm>
            <a:prstGeom prst="chevron">
              <a:avLst>
                <a:gd name="adj" fmla="val 50000"/>
              </a:avLst>
            </a:prstGeom>
            <a:solidFill>
              <a:srgbClr val="EC2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lvl="0" algn="ctr"/>
              <a:r>
                <a:rPr lang="es-AR" sz="2000" b="1" dirty="0">
                  <a:solidFill>
                    <a:schemeClr val="lt1"/>
                  </a:solidFill>
                </a:rPr>
                <a:t>Informe</a:t>
              </a:r>
              <a:r>
                <a:rPr lang="es-AR" sz="2000" dirty="0">
                  <a:solidFill>
                    <a:schemeClr val="lt1"/>
                  </a:solidFill>
                </a:rPr>
                <a:t> </a:t>
              </a:r>
              <a:r>
                <a:rPr lang="es-AR" sz="2000" b="1" dirty="0">
                  <a:solidFill>
                    <a:schemeClr val="lt1"/>
                  </a:solidFill>
                </a:rPr>
                <a:t>de </a:t>
              </a:r>
              <a:r>
                <a:rPr lang="es-AR" sz="2000" b="1" dirty="0" err="1">
                  <a:solidFill>
                    <a:schemeClr val="lt1"/>
                  </a:solidFill>
                </a:rPr>
                <a:t>Comision</a:t>
              </a:r>
              <a:r>
                <a:rPr lang="es-AR" sz="2000" b="1" dirty="0">
                  <a:solidFill>
                    <a:schemeClr val="lt1"/>
                  </a:solidFill>
                </a:rPr>
                <a:t> Evaluadora</a:t>
              </a:r>
            </a:p>
          </p:txBody>
        </p:sp>
        <p:sp>
          <p:nvSpPr>
            <p:cNvPr id="271" name="Google Shape;271;ge60c223f63_0_366"/>
            <p:cNvSpPr txBox="1"/>
            <p:nvPr/>
          </p:nvSpPr>
          <p:spPr>
            <a:xfrm>
              <a:off x="3202686" y="1961656"/>
              <a:ext cx="2574042" cy="26642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dirty="0" err="1">
                  <a:solidFill>
                    <a:schemeClr val="dk1"/>
                  </a:solidFill>
                </a:rPr>
                <a:t>Comisión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b="1" dirty="0">
                  <a:solidFill>
                    <a:schemeClr val="dk1"/>
                  </a:solidFill>
                </a:rPr>
                <a:t>de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b="1" dirty="0" err="1">
                  <a:solidFill>
                    <a:schemeClr val="dk1"/>
                  </a:solidFill>
                </a:rPr>
                <a:t>Evaluación</a:t>
              </a:r>
              <a:r>
                <a:rPr lang="en-US" sz="2000" dirty="0">
                  <a:solidFill>
                    <a:schemeClr val="dk1"/>
                  </a:solidFill>
                </a:rPr>
                <a:t>:</a:t>
              </a: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ES" sz="200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La comisión </a:t>
              </a:r>
              <a:r>
                <a:rPr lang="es-E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es designada por Acto Administrativo.</a:t>
              </a:r>
              <a:endParaRPr lang="es-E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s-E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● Emite opinión fundada, no vinculante.</a:t>
              </a: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sz="2000" dirty="0">
                <a:solidFill>
                  <a:schemeClr val="dk1"/>
                </a:solidFill>
              </a:endParaRPr>
            </a:p>
          </p:txBody>
        </p:sp>
      </p:grpSp>
      <p:sp>
        <p:nvSpPr>
          <p:cNvPr id="272" name="Google Shape;272;ge60c223f63_0_366"/>
          <p:cNvSpPr txBox="1"/>
          <p:nvPr/>
        </p:nvSpPr>
        <p:spPr>
          <a:xfrm>
            <a:off x="156318" y="909269"/>
            <a:ext cx="9713313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US" sz="2500" b="1" dirty="0" err="1">
                <a:solidFill>
                  <a:schemeClr val="dk1"/>
                </a:solidFill>
              </a:rPr>
              <a:t>Procedimiento</a:t>
            </a:r>
            <a:r>
              <a:rPr lang="en-US" sz="2500" b="1" dirty="0">
                <a:solidFill>
                  <a:schemeClr val="dk1"/>
                </a:solidFill>
              </a:rPr>
              <a:t> de </a:t>
            </a:r>
            <a:r>
              <a:rPr lang="en-US" sz="2500" b="1" dirty="0" err="1">
                <a:solidFill>
                  <a:schemeClr val="dk1"/>
                </a:solidFill>
              </a:rPr>
              <a:t>Contratacion</a:t>
            </a:r>
            <a:r>
              <a:rPr lang="en-US" sz="2500" b="1" dirty="0">
                <a:solidFill>
                  <a:schemeClr val="dk1"/>
                </a:solidFill>
              </a:rPr>
              <a:t> </a:t>
            </a:r>
            <a:r>
              <a:rPr lang="en-US" sz="2500" b="1" dirty="0" err="1">
                <a:solidFill>
                  <a:schemeClr val="dk1"/>
                </a:solidFill>
              </a:rPr>
              <a:t>Directa</a:t>
            </a:r>
            <a:r>
              <a:rPr lang="en-US" sz="2500" b="1" dirty="0">
                <a:solidFill>
                  <a:schemeClr val="dk1"/>
                </a:solidFill>
              </a:rPr>
              <a:t> </a:t>
            </a:r>
            <a:r>
              <a:rPr lang="en-US" sz="2500" b="1" dirty="0" err="1">
                <a:solidFill>
                  <a:schemeClr val="dk1"/>
                </a:solidFill>
              </a:rPr>
              <a:t>por</a:t>
            </a:r>
            <a:r>
              <a:rPr lang="en-US" sz="2500" b="1" dirty="0">
                <a:solidFill>
                  <a:schemeClr val="dk1"/>
                </a:solidFill>
              </a:rPr>
              <a:t> </a:t>
            </a:r>
            <a:r>
              <a:rPr lang="en-US" sz="2500" b="1" dirty="0" err="1">
                <a:solidFill>
                  <a:schemeClr val="dk1"/>
                </a:solidFill>
              </a:rPr>
              <a:t>Causa</a:t>
            </a:r>
            <a:r>
              <a:rPr lang="en-US" sz="2500" b="1" dirty="0">
                <a:solidFill>
                  <a:schemeClr val="dk1"/>
                </a:solidFill>
              </a:rPr>
              <a:t> o </a:t>
            </a:r>
            <a:r>
              <a:rPr lang="en-US" sz="2500" b="1" dirty="0" err="1">
                <a:solidFill>
                  <a:schemeClr val="dk1"/>
                </a:solidFill>
              </a:rPr>
              <a:t>Naturaleza</a:t>
            </a:r>
            <a:endParaRPr lang="en-US" sz="2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/>
          </a:p>
        </p:txBody>
      </p:sp>
      <p:pic>
        <p:nvPicPr>
          <p:cNvPr id="12" name="Google Shape;180;ge50d97f198_0_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671" y="255722"/>
            <a:ext cx="12192000" cy="65127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77;ge50d97f198_0_1"/>
          <p:cNvSpPr/>
          <p:nvPr/>
        </p:nvSpPr>
        <p:spPr>
          <a:xfrm rot="5400000">
            <a:off x="5968139" y="-5968139"/>
            <a:ext cx="255722" cy="12192000"/>
          </a:xfrm>
          <a:prstGeom prst="rect">
            <a:avLst/>
          </a:prstGeom>
          <a:solidFill>
            <a:srgbClr val="9803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056650" y="2721058"/>
            <a:ext cx="3538846" cy="416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indent="-177800">
              <a:lnSpc>
                <a:spcPct val="115000"/>
              </a:lnSpc>
            </a:pPr>
            <a:endParaRPr lang="es-AR" sz="2000" dirty="0">
              <a:solidFill>
                <a:schemeClr val="dk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3671" y="1529799"/>
            <a:ext cx="36098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>
                <a:solidFill>
                  <a:schemeClr val="lt1"/>
                </a:solidFill>
              </a:rPr>
              <a:t>Dictamen Legal</a:t>
            </a:r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96812" y="2588938"/>
            <a:ext cx="3932979" cy="1831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s-AR" sz="2000" b="1" dirty="0">
                <a:solidFill>
                  <a:schemeClr val="dk1"/>
                </a:solidFill>
              </a:rPr>
              <a:t>Servicio Jurídico</a:t>
            </a:r>
            <a:r>
              <a:rPr lang="es-AR" sz="2000" dirty="0">
                <a:solidFill>
                  <a:schemeClr val="dk1"/>
                </a:solidFill>
              </a:rPr>
              <a:t>:</a:t>
            </a:r>
          </a:p>
          <a:p>
            <a:pPr lvl="0">
              <a:lnSpc>
                <a:spcPct val="115000"/>
              </a:lnSpc>
            </a:pPr>
            <a:r>
              <a:rPr lang="es-AR" sz="2000" dirty="0">
                <a:solidFill>
                  <a:schemeClr val="dk1"/>
                </a:solidFill>
              </a:rPr>
              <a:t> ●  Dictamina</a:t>
            </a:r>
            <a:r>
              <a:rPr lang="es-AR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s-AR" sz="2000" dirty="0">
                <a:solidFill>
                  <a:schemeClr val="dk1"/>
                </a:solidFill>
              </a:rPr>
              <a:t>sobre el marco legal de la contratación y Proyecto de Acto Administrativo de Adjudicación.</a:t>
            </a:r>
            <a:endParaRPr lang="es-AR" sz="1600" dirty="0">
              <a:solidFill>
                <a:schemeClr val="dk1"/>
              </a:solidFill>
            </a:endParaRPr>
          </a:p>
        </p:txBody>
      </p:sp>
      <p:sp>
        <p:nvSpPr>
          <p:cNvPr id="23" name="Google Shape;270;ge60c223f63_0_366"/>
          <p:cNvSpPr/>
          <p:nvPr/>
        </p:nvSpPr>
        <p:spPr>
          <a:xfrm>
            <a:off x="7982033" y="1503306"/>
            <a:ext cx="4209968" cy="927934"/>
          </a:xfrm>
          <a:prstGeom prst="chevron">
            <a:avLst>
              <a:gd name="adj" fmla="val 50000"/>
            </a:avLst>
          </a:prstGeom>
          <a:solidFill>
            <a:srgbClr val="EF410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2000" b="1" dirty="0">
                <a:solidFill>
                  <a:schemeClr val="lt1"/>
                </a:solidFill>
              </a:rPr>
              <a:t>Suscripción</a:t>
            </a:r>
            <a:r>
              <a:rPr lang="es-ES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y protocolización del Acto Administrativo</a:t>
            </a:r>
            <a:endParaRPr lang="es-ES"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829063A-ACD9-5BA2-9C9D-BA785A0151CE}"/>
              </a:ext>
            </a:extLst>
          </p:cNvPr>
          <p:cNvSpPr txBox="1"/>
          <p:nvPr/>
        </p:nvSpPr>
        <p:spPr>
          <a:xfrm>
            <a:off x="8838305" y="2568592"/>
            <a:ext cx="3033060" cy="1831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Autoridad competente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● 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Autorización por Autoridad Competente  (suscripción)  ( art.12 de 2000-A) </a:t>
            </a:r>
            <a:r>
              <a:rPr lang="es-ES" sz="2000" dirty="0">
                <a:solidFill>
                  <a:schemeClr val="dk1"/>
                </a:solidFill>
              </a:rPr>
              <a:t>de Adjudicación.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9120">
        <p:fade/>
      </p:transition>
    </mc:Choice>
    <mc:Fallback xmlns="">
      <p:transition spd="med" advClick="0" advTm="2912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1" name="Google Shape;281;ge60c223f63_0_384"/>
          <p:cNvGrpSpPr/>
          <p:nvPr/>
        </p:nvGrpSpPr>
        <p:grpSpPr>
          <a:xfrm>
            <a:off x="3235" y="1575101"/>
            <a:ext cx="4729082" cy="4905494"/>
            <a:chOff x="0" y="1189989"/>
            <a:chExt cx="3546900" cy="3679213"/>
          </a:xfrm>
        </p:grpSpPr>
        <p:sp>
          <p:nvSpPr>
            <p:cNvPr id="282" name="Google Shape;282;ge60c223f63_0_384"/>
            <p:cNvSpPr/>
            <p:nvPr/>
          </p:nvSpPr>
          <p:spPr>
            <a:xfrm>
              <a:off x="0" y="1189989"/>
              <a:ext cx="3546900" cy="669000"/>
            </a:xfrm>
            <a:prstGeom prst="homePlate">
              <a:avLst>
                <a:gd name="adj" fmla="val 50000"/>
              </a:avLst>
            </a:prstGeom>
            <a:solidFill>
              <a:srgbClr val="C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00" dirty="0">
                <a:solidFill>
                  <a:schemeClr val="lt1"/>
                </a:solidFill>
              </a:endParaRPr>
            </a:p>
          </p:txBody>
        </p:sp>
        <p:sp>
          <p:nvSpPr>
            <p:cNvPr id="283" name="Google Shape;283;ge60c223f63_0_384"/>
            <p:cNvSpPr txBox="1"/>
            <p:nvPr/>
          </p:nvSpPr>
          <p:spPr>
            <a:xfrm>
              <a:off x="655348" y="2008702"/>
              <a:ext cx="2236200" cy="286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dk1"/>
                </a:solidFill>
              </a:endParaRPr>
            </a:p>
          </p:txBody>
        </p:sp>
      </p:grpSp>
      <p:grpSp>
        <p:nvGrpSpPr>
          <p:cNvPr id="284" name="Google Shape;284;ge60c223f63_0_384"/>
          <p:cNvGrpSpPr/>
          <p:nvPr/>
        </p:nvGrpSpPr>
        <p:grpSpPr>
          <a:xfrm>
            <a:off x="4145075" y="1575101"/>
            <a:ext cx="4407490" cy="4643951"/>
            <a:chOff x="2989525" y="1189775"/>
            <a:chExt cx="3305700" cy="3483050"/>
          </a:xfrm>
        </p:grpSpPr>
        <p:sp>
          <p:nvSpPr>
            <p:cNvPr id="285" name="Google Shape;285;ge60c223f63_0_384"/>
            <p:cNvSpPr/>
            <p:nvPr/>
          </p:nvSpPr>
          <p:spPr>
            <a:xfrm>
              <a:off x="2989525" y="1189775"/>
              <a:ext cx="3305700" cy="669000"/>
            </a:xfrm>
            <a:prstGeom prst="chevron">
              <a:avLst>
                <a:gd name="adj" fmla="val 50000"/>
              </a:avLst>
            </a:prstGeom>
            <a:solidFill>
              <a:srgbClr val="EC2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lt1"/>
                </a:solidFill>
              </a:endParaRPr>
            </a:p>
          </p:txBody>
        </p:sp>
        <p:sp>
          <p:nvSpPr>
            <p:cNvPr id="286" name="Google Shape;286;ge60c223f63_0_384"/>
            <p:cNvSpPr txBox="1"/>
            <p:nvPr/>
          </p:nvSpPr>
          <p:spPr>
            <a:xfrm>
              <a:off x="3575814" y="2057125"/>
              <a:ext cx="22362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 dirty="0">
                  <a:solidFill>
                    <a:schemeClr val="dk1"/>
                  </a:solidFill>
                </a:rPr>
                <a:t>.</a:t>
              </a:r>
              <a:endParaRPr sz="1900" dirty="0">
                <a:solidFill>
                  <a:schemeClr val="dk1"/>
                </a:solidFill>
              </a:endParaRPr>
            </a:p>
          </p:txBody>
        </p:sp>
      </p:grpSp>
      <p:sp>
        <p:nvSpPr>
          <p:cNvPr id="287" name="Google Shape;287;ge60c223f63_0_384"/>
          <p:cNvSpPr txBox="1"/>
          <p:nvPr/>
        </p:nvSpPr>
        <p:spPr>
          <a:xfrm>
            <a:off x="-1" y="1017257"/>
            <a:ext cx="10842171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US" sz="2500" b="1" dirty="0" err="1">
                <a:solidFill>
                  <a:schemeClr val="dk1"/>
                </a:solidFill>
              </a:rPr>
              <a:t>Procedimiento</a:t>
            </a:r>
            <a:r>
              <a:rPr lang="en-US" sz="2500" b="1" dirty="0">
                <a:solidFill>
                  <a:schemeClr val="dk1"/>
                </a:solidFill>
              </a:rPr>
              <a:t> de </a:t>
            </a:r>
            <a:r>
              <a:rPr lang="en-US" sz="2500" b="1" dirty="0" err="1">
                <a:solidFill>
                  <a:schemeClr val="dk1"/>
                </a:solidFill>
              </a:rPr>
              <a:t>Contratacion</a:t>
            </a:r>
            <a:r>
              <a:rPr lang="en-US" sz="2500" b="1" dirty="0">
                <a:solidFill>
                  <a:schemeClr val="dk1"/>
                </a:solidFill>
              </a:rPr>
              <a:t> </a:t>
            </a:r>
            <a:r>
              <a:rPr lang="en-US" sz="2500" b="1" dirty="0" err="1">
                <a:solidFill>
                  <a:schemeClr val="dk1"/>
                </a:solidFill>
              </a:rPr>
              <a:t>Directa</a:t>
            </a:r>
            <a:r>
              <a:rPr lang="en-US" sz="2500" b="1" dirty="0">
                <a:solidFill>
                  <a:schemeClr val="dk1"/>
                </a:solidFill>
              </a:rPr>
              <a:t> </a:t>
            </a:r>
            <a:r>
              <a:rPr lang="en-US" sz="2500" b="1" dirty="0" err="1">
                <a:solidFill>
                  <a:schemeClr val="dk1"/>
                </a:solidFill>
              </a:rPr>
              <a:t>por</a:t>
            </a:r>
            <a:r>
              <a:rPr lang="en-US" sz="2500" b="1" dirty="0">
                <a:solidFill>
                  <a:schemeClr val="dk1"/>
                </a:solidFill>
              </a:rPr>
              <a:t> </a:t>
            </a:r>
            <a:r>
              <a:rPr lang="en-US" sz="2500" b="1" dirty="0" err="1">
                <a:solidFill>
                  <a:schemeClr val="dk1"/>
                </a:solidFill>
              </a:rPr>
              <a:t>Causa</a:t>
            </a:r>
            <a:r>
              <a:rPr lang="en-US" sz="2500" b="1" dirty="0">
                <a:solidFill>
                  <a:schemeClr val="dk1"/>
                </a:solidFill>
              </a:rPr>
              <a:t> o </a:t>
            </a:r>
            <a:r>
              <a:rPr lang="en-US" sz="2500" b="1" dirty="0" err="1">
                <a:solidFill>
                  <a:schemeClr val="dk1"/>
                </a:solidFill>
              </a:rPr>
              <a:t>Naturaleza</a:t>
            </a:r>
            <a:endParaRPr lang="en-US" sz="2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/>
          </a:p>
        </p:txBody>
      </p:sp>
      <p:pic>
        <p:nvPicPr>
          <p:cNvPr id="12" name="Google Shape;180;ge50d97f198_0_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55722"/>
            <a:ext cx="12192000" cy="65127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77;ge50d97f198_0_1"/>
          <p:cNvSpPr/>
          <p:nvPr/>
        </p:nvSpPr>
        <p:spPr>
          <a:xfrm rot="5400000">
            <a:off x="5968139" y="-5968139"/>
            <a:ext cx="255722" cy="12192000"/>
          </a:xfrm>
          <a:prstGeom prst="rect">
            <a:avLst/>
          </a:prstGeom>
          <a:solidFill>
            <a:srgbClr val="9803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54590" y="1878713"/>
            <a:ext cx="29626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lt1"/>
                </a:solidFill>
              </a:rPr>
              <a:t>Compromiso</a:t>
            </a:r>
            <a:r>
              <a:rPr lang="en-US" sz="2000" b="1" dirty="0">
                <a:solidFill>
                  <a:schemeClr val="lt1"/>
                </a:solidFill>
              </a:rPr>
              <a:t> del </a:t>
            </a:r>
            <a:r>
              <a:rPr lang="en-US" sz="2000" b="1" dirty="0" err="1">
                <a:solidFill>
                  <a:schemeClr val="lt1"/>
                </a:solidFill>
              </a:rPr>
              <a:t>gasto</a:t>
            </a:r>
            <a:endParaRPr lang="en-US" sz="2000" b="1" dirty="0">
              <a:solidFill>
                <a:schemeClr val="lt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72496" y="2598394"/>
            <a:ext cx="3486041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s-AR" sz="2000" b="1" dirty="0">
                <a:solidFill>
                  <a:schemeClr val="dk1"/>
                </a:solidFill>
              </a:rPr>
              <a:t>Servicio Contable </a:t>
            </a:r>
          </a:p>
          <a:p>
            <a:pPr lvl="0">
              <a:lnSpc>
                <a:spcPct val="115000"/>
              </a:lnSpc>
            </a:pPr>
            <a:r>
              <a:rPr lang="en-US" sz="2000" dirty="0">
                <a:solidFill>
                  <a:schemeClr val="dk1"/>
                </a:solidFill>
              </a:rPr>
              <a:t>● </a:t>
            </a:r>
            <a:r>
              <a:rPr lang="es-AR" sz="2000" dirty="0">
                <a:solidFill>
                  <a:schemeClr val="dk1"/>
                </a:solidFill>
              </a:rPr>
              <a:t>Confecciona y suscribe el compromiso</a:t>
            </a:r>
            <a:r>
              <a:rPr lang="es-AR" dirty="0">
                <a:solidFill>
                  <a:schemeClr val="dk1"/>
                </a:solidFill>
              </a:rPr>
              <a:t>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265211" y="1924879"/>
            <a:ext cx="36615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000" b="1" dirty="0" err="1">
                <a:solidFill>
                  <a:schemeClr val="lt1"/>
                </a:solidFill>
              </a:rPr>
              <a:t>Aprobación</a:t>
            </a:r>
            <a:r>
              <a:rPr lang="en-US" sz="2000" b="1" dirty="0">
                <a:solidFill>
                  <a:schemeClr val="lt1"/>
                </a:solidFill>
              </a:rPr>
              <a:t> del </a:t>
            </a:r>
            <a:r>
              <a:rPr lang="en-US" sz="2000" b="1" dirty="0" err="1">
                <a:solidFill>
                  <a:schemeClr val="lt1"/>
                </a:solidFill>
              </a:rPr>
              <a:t>compromiso</a:t>
            </a:r>
            <a:endParaRPr lang="en-US" sz="2000" dirty="0">
              <a:solidFill>
                <a:schemeClr val="lt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393937" y="2589449"/>
            <a:ext cx="3681351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AR" sz="2000" b="1" dirty="0">
                <a:solidFill>
                  <a:schemeClr val="dk1"/>
                </a:solidFill>
              </a:rPr>
              <a:t>La Delegación Fiscal</a:t>
            </a:r>
          </a:p>
          <a:p>
            <a:pPr lvl="0">
              <a:lnSpc>
                <a:spcPct val="115000"/>
              </a:lnSpc>
            </a:pPr>
            <a:r>
              <a:rPr lang="en-US" sz="2000" dirty="0">
                <a:solidFill>
                  <a:schemeClr val="dk1"/>
                </a:solidFill>
              </a:rPr>
              <a:t>● </a:t>
            </a:r>
            <a:r>
              <a:rPr lang="es-AR" sz="2000" dirty="0">
                <a:solidFill>
                  <a:schemeClr val="dk1"/>
                </a:solidFill>
              </a:rPr>
              <a:t>Controla, aprueba el compromiso y lo suscribe.</a:t>
            </a:r>
          </a:p>
          <a:p>
            <a:pPr marL="431800" lvl="0" indent="-177800">
              <a:lnSpc>
                <a:spcPct val="115000"/>
              </a:lnSpc>
            </a:pPr>
            <a:endParaRPr lang="es-AR" sz="2000" dirty="0">
              <a:solidFill>
                <a:schemeClr val="dk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A696AFA-F72F-A9B2-BD4A-57E54D470C48}"/>
              </a:ext>
            </a:extLst>
          </p:cNvPr>
          <p:cNvSpPr txBox="1"/>
          <p:nvPr/>
        </p:nvSpPr>
        <p:spPr>
          <a:xfrm>
            <a:off x="8242276" y="2598394"/>
            <a:ext cx="3795926" cy="3858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indent="-177800" algn="just">
              <a:lnSpc>
                <a:spcPct val="115000"/>
              </a:lnSpc>
            </a:pPr>
            <a:r>
              <a:rPr lang="es-AR" sz="2000" b="1" dirty="0">
                <a:solidFill>
                  <a:schemeClr val="dk1"/>
                </a:solidFill>
              </a:rPr>
              <a:t>UOC:</a:t>
            </a:r>
          </a:p>
          <a:p>
            <a:pPr marL="0" indent="0">
              <a:lnSpc>
                <a:spcPct val="115000"/>
              </a:lnSpc>
              <a:buSzPts val="2000"/>
              <a:buFont typeface="Arial"/>
              <a:buNone/>
            </a:pPr>
            <a:r>
              <a:rPr lang="en-US" sz="2000" dirty="0">
                <a:solidFill>
                  <a:schemeClr val="dk1"/>
                </a:solidFill>
              </a:rPr>
              <a:t>● </a:t>
            </a:r>
            <a:r>
              <a:rPr lang="es-ES" sz="2000" dirty="0">
                <a:solidFill>
                  <a:schemeClr val="dk1"/>
                </a:solidFill>
              </a:rPr>
              <a:t>Notifica a todos  los oferentes, mediante el Portal de Compras Públicas. Al adjudicatario además se le notifica el acto administrativo y orden de Provisión. </a:t>
            </a:r>
          </a:p>
          <a:p>
            <a:pPr marL="0" indent="0">
              <a:lnSpc>
                <a:spcPct val="115000"/>
              </a:lnSpc>
              <a:buSzPts val="2000"/>
              <a:buFont typeface="Arial"/>
              <a:buNone/>
            </a:pPr>
            <a:r>
              <a:rPr lang="en-US" sz="2000" dirty="0">
                <a:solidFill>
                  <a:schemeClr val="dk1"/>
                </a:solidFill>
              </a:rPr>
              <a:t>● </a:t>
            </a:r>
            <a:r>
              <a:rPr lang="es-ES" sz="2000" dirty="0">
                <a:solidFill>
                  <a:schemeClr val="dk1"/>
                </a:solidFill>
              </a:rPr>
              <a:t>Adjudicatario: Constituir </a:t>
            </a:r>
            <a:r>
              <a:rPr lang="es-ES" sz="2000" dirty="0" err="1">
                <a:solidFill>
                  <a:schemeClr val="dk1"/>
                </a:solidFill>
              </a:rPr>
              <a:t>Gtía</a:t>
            </a:r>
            <a:r>
              <a:rPr lang="es-ES" sz="2000" dirty="0">
                <a:solidFill>
                  <a:schemeClr val="dk1"/>
                </a:solidFill>
              </a:rPr>
              <a:t>. de Adjudicación, dentro de 5 días hábiles</a:t>
            </a:r>
            <a:r>
              <a:rPr lang="es-ES" sz="1400" dirty="0">
                <a:solidFill>
                  <a:schemeClr val="dk1"/>
                </a:solidFill>
              </a:rPr>
              <a:t>. </a:t>
            </a:r>
          </a:p>
          <a:p>
            <a:pPr marL="444500" indent="-177800">
              <a:lnSpc>
                <a:spcPct val="115000"/>
              </a:lnSpc>
            </a:pPr>
            <a:endParaRPr lang="es-AR" sz="1400" b="1" dirty="0">
              <a:solidFill>
                <a:schemeClr val="dk1"/>
              </a:solidFill>
            </a:endParaRPr>
          </a:p>
        </p:txBody>
      </p:sp>
      <p:sp>
        <p:nvSpPr>
          <p:cNvPr id="10" name="Google Shape;279;ge60c223f63_0_384">
            <a:extLst>
              <a:ext uri="{FF2B5EF4-FFF2-40B4-BE49-F238E27FC236}">
                <a16:creationId xmlns:a16="http://schemas.microsoft.com/office/drawing/2014/main" id="{0F930BE3-D403-89E8-A19D-F55D540ED833}"/>
              </a:ext>
            </a:extLst>
          </p:cNvPr>
          <p:cNvSpPr/>
          <p:nvPr/>
        </p:nvSpPr>
        <p:spPr>
          <a:xfrm>
            <a:off x="7907495" y="1575101"/>
            <a:ext cx="4407490" cy="891978"/>
          </a:xfrm>
          <a:prstGeom prst="chevron">
            <a:avLst>
              <a:gd name="adj" fmla="val 50000"/>
            </a:avLst>
          </a:prstGeom>
          <a:solidFill>
            <a:srgbClr val="EF410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Notificación de la adjudicación y Constitución de </a:t>
            </a:r>
            <a:r>
              <a:rPr lang="es-ES" sz="2000" b="1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Garantias</a:t>
            </a:r>
            <a:endParaRPr sz="2000" dirty="0"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12855">
        <p:cut/>
      </p:transition>
    </mc:Choice>
    <mc:Fallback xmlns="">
      <p:transition advClick="0" advTm="12855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3" name="Google Shape;293;ge60c223f63_0_405"/>
          <p:cNvGrpSpPr/>
          <p:nvPr/>
        </p:nvGrpSpPr>
        <p:grpSpPr>
          <a:xfrm>
            <a:off x="6597574" y="1586327"/>
            <a:ext cx="5549209" cy="4529813"/>
            <a:chOff x="5632317" y="1189775"/>
            <a:chExt cx="3305700" cy="3397444"/>
          </a:xfrm>
        </p:grpSpPr>
        <p:sp>
          <p:nvSpPr>
            <p:cNvPr id="294" name="Google Shape;294;ge60c223f63_0_405"/>
            <p:cNvSpPr/>
            <p:nvPr/>
          </p:nvSpPr>
          <p:spPr>
            <a:xfrm>
              <a:off x="5632317" y="1189775"/>
              <a:ext cx="3305700" cy="669000"/>
            </a:xfrm>
            <a:prstGeom prst="chevron">
              <a:avLst>
                <a:gd name="adj" fmla="val 50000"/>
              </a:avLst>
            </a:prstGeom>
            <a:solidFill>
              <a:srgbClr val="EF410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 b="1" dirty="0" err="1">
                  <a:solidFill>
                    <a:schemeClr val="lt1"/>
                  </a:solidFill>
                </a:rPr>
                <a:t>Aprobación</a:t>
              </a:r>
              <a:r>
                <a:rPr lang="en-US" sz="1900" b="1" dirty="0">
                  <a:solidFill>
                    <a:schemeClr val="lt1"/>
                  </a:solidFill>
                </a:rPr>
                <a:t> del </a:t>
              </a:r>
              <a:endParaRPr sz="1900" b="1" dirty="0">
                <a:solidFill>
                  <a:schemeClr val="lt1"/>
                </a:solidFill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 b="1" dirty="0" err="1">
                  <a:solidFill>
                    <a:schemeClr val="lt1"/>
                  </a:solidFill>
                </a:rPr>
                <a:t>Ordenado</a:t>
              </a:r>
              <a:r>
                <a:rPr lang="en-US" sz="1900" b="1" dirty="0">
                  <a:solidFill>
                    <a:schemeClr val="lt1"/>
                  </a:solidFill>
                </a:rPr>
                <a:t> a </a:t>
              </a:r>
              <a:r>
                <a:rPr lang="en-US" sz="1900" b="1" dirty="0" err="1">
                  <a:solidFill>
                    <a:schemeClr val="lt1"/>
                  </a:solidFill>
                </a:rPr>
                <a:t>Pagar</a:t>
              </a:r>
              <a:endParaRPr sz="1900" dirty="0">
                <a:solidFill>
                  <a:schemeClr val="lt1"/>
                </a:solidFill>
              </a:endParaRPr>
            </a:p>
          </p:txBody>
        </p:sp>
        <p:sp>
          <p:nvSpPr>
            <p:cNvPr id="295" name="Google Shape;295;ge60c223f63_0_405"/>
            <p:cNvSpPr txBox="1"/>
            <p:nvPr/>
          </p:nvSpPr>
          <p:spPr>
            <a:xfrm>
              <a:off x="6538335" y="1971519"/>
              <a:ext cx="22362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just">
                <a:lnSpc>
                  <a:spcPct val="115000"/>
                </a:lnSpc>
              </a:pPr>
              <a:r>
                <a:rPr lang="en-US" sz="18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Serv. Adm. </a:t>
              </a:r>
              <a:r>
                <a:rPr lang="en-US" sz="18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Fciero</a:t>
              </a:r>
              <a:r>
                <a:rPr lang="en-US" sz="18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 (SAF)</a:t>
              </a:r>
            </a:p>
            <a:p>
              <a:pPr lvl="0" algn="just">
                <a:lnSpc>
                  <a:spcPct val="115000"/>
                </a:lnSpc>
              </a:pPr>
              <a:r>
                <a:rPr lang="en-US" sz="1800" dirty="0">
                  <a:solidFill>
                    <a:schemeClr val="dk1"/>
                  </a:solidFill>
                </a:rPr>
                <a:t>● </a:t>
              </a:r>
              <a:r>
                <a:rPr lang="en-US" sz="2000" dirty="0" err="1">
                  <a:solidFill>
                    <a:schemeClr val="dk1"/>
                  </a:solidFill>
                </a:rPr>
                <a:t>Controla</a:t>
              </a:r>
              <a:r>
                <a:rPr lang="en-US" sz="2000" dirty="0">
                  <a:solidFill>
                    <a:schemeClr val="dk1"/>
                  </a:solidFill>
                </a:rPr>
                <a:t> la </a:t>
              </a:r>
              <a:r>
                <a:rPr lang="en-US" sz="2000" dirty="0" err="1">
                  <a:solidFill>
                    <a:schemeClr val="dk1"/>
                  </a:solidFill>
                </a:rPr>
                <a:t>conformación</a:t>
              </a:r>
              <a:r>
                <a:rPr lang="en-US" sz="2000" dirty="0">
                  <a:solidFill>
                    <a:schemeClr val="dk1"/>
                  </a:solidFill>
                </a:rPr>
                <a:t> de la Factura y el </a:t>
              </a:r>
              <a:r>
                <a:rPr lang="en-US" sz="2000" dirty="0" err="1">
                  <a:solidFill>
                    <a:schemeClr val="dk1"/>
                  </a:solidFill>
                </a:rPr>
                <a:t>ordenado</a:t>
              </a:r>
              <a:r>
                <a:rPr lang="en-US" sz="2000" dirty="0">
                  <a:solidFill>
                    <a:schemeClr val="dk1"/>
                  </a:solidFill>
                </a:rPr>
                <a:t> a </a:t>
              </a:r>
              <a:r>
                <a:rPr lang="en-US" sz="2000" dirty="0" err="1">
                  <a:solidFill>
                    <a:schemeClr val="dk1"/>
                  </a:solidFill>
                </a:rPr>
                <a:t>pagar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dirty="0" err="1">
                  <a:solidFill>
                    <a:schemeClr val="dk1"/>
                  </a:solidFill>
                </a:rPr>
                <a:t>generado</a:t>
              </a:r>
              <a:r>
                <a:rPr lang="en-US" sz="2000" dirty="0">
                  <a:solidFill>
                    <a:schemeClr val="dk1"/>
                  </a:solidFill>
                </a:rPr>
                <a:t>,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aprueba</a:t>
              </a:r>
              <a:r>
                <a:rPr lang="en-US" sz="2000" dirty="0">
                  <a:solidFill>
                    <a:schemeClr val="dk1"/>
                  </a:solidFill>
                </a:rPr>
                <a:t> y subscribe.</a:t>
              </a:r>
              <a:endParaRPr sz="1900" dirty="0">
                <a:solidFill>
                  <a:schemeClr val="dk1"/>
                </a:solidFill>
              </a:endParaRPr>
            </a:p>
          </p:txBody>
        </p:sp>
      </p:grpSp>
      <p:grpSp>
        <p:nvGrpSpPr>
          <p:cNvPr id="299" name="Google Shape;299;ge60c223f63_0_405"/>
          <p:cNvGrpSpPr/>
          <p:nvPr/>
        </p:nvGrpSpPr>
        <p:grpSpPr>
          <a:xfrm>
            <a:off x="3168484" y="1586327"/>
            <a:ext cx="4805176" cy="4366760"/>
            <a:chOff x="4501879" y="1189775"/>
            <a:chExt cx="2605721" cy="3275151"/>
          </a:xfrm>
        </p:grpSpPr>
        <p:sp>
          <p:nvSpPr>
            <p:cNvPr id="300" name="Google Shape;300;ge60c223f63_0_405"/>
            <p:cNvSpPr/>
            <p:nvPr/>
          </p:nvSpPr>
          <p:spPr>
            <a:xfrm>
              <a:off x="4538982" y="1189775"/>
              <a:ext cx="2568618" cy="669000"/>
            </a:xfrm>
            <a:prstGeom prst="chevron">
              <a:avLst>
                <a:gd name="adj" fmla="val 50000"/>
              </a:avLst>
            </a:prstGeom>
            <a:solidFill>
              <a:srgbClr val="C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dirty="0" err="1">
                  <a:solidFill>
                    <a:schemeClr val="lt1"/>
                  </a:solidFill>
                </a:rPr>
                <a:t>Ordenado</a:t>
              </a:r>
              <a:r>
                <a:rPr lang="en-US" sz="2000" b="1" dirty="0">
                  <a:solidFill>
                    <a:schemeClr val="lt1"/>
                  </a:solidFill>
                </a:rPr>
                <a:t> a </a:t>
              </a:r>
              <a:r>
                <a:rPr lang="en-US" sz="2000" b="1" dirty="0" err="1">
                  <a:solidFill>
                    <a:schemeClr val="lt1"/>
                  </a:solidFill>
                </a:rPr>
                <a:t>Pagar</a:t>
              </a:r>
              <a:endParaRPr sz="2000" dirty="0">
                <a:solidFill>
                  <a:schemeClr val="lt1"/>
                </a:solidFill>
              </a:endParaRPr>
            </a:p>
          </p:txBody>
        </p:sp>
        <p:sp>
          <p:nvSpPr>
            <p:cNvPr id="301" name="Google Shape;301;ge60c223f63_0_405"/>
            <p:cNvSpPr txBox="1"/>
            <p:nvPr/>
          </p:nvSpPr>
          <p:spPr>
            <a:xfrm>
              <a:off x="4501879" y="1849226"/>
              <a:ext cx="2393984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just">
                <a:lnSpc>
                  <a:spcPct val="115000"/>
                </a:lnSpc>
                <a:buClr>
                  <a:schemeClr val="dk1"/>
                </a:buClr>
                <a:buSzPts val="1100"/>
              </a:pPr>
              <a:r>
                <a:rPr lang="en-US" sz="18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Servicio</a:t>
              </a:r>
              <a:r>
                <a:rPr lang="en-US" sz="18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8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Contable</a:t>
              </a:r>
              <a:r>
                <a:rPr lang="en-US" sz="18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 </a:t>
              </a:r>
            </a:p>
            <a:p>
              <a:pPr lvl="0" algn="just">
                <a:lnSpc>
                  <a:spcPct val="115000"/>
                </a:lnSpc>
                <a:buClr>
                  <a:schemeClr val="dk1"/>
                </a:buClr>
                <a:buSzPts val="1100"/>
              </a:pPr>
              <a:r>
                <a:rPr lang="en-US" sz="1800" dirty="0">
                  <a:solidFill>
                    <a:schemeClr val="dk1"/>
                  </a:solidFill>
                </a:rPr>
                <a:t>● </a:t>
              </a:r>
              <a:r>
                <a:rPr lang="en-US" sz="2000" dirty="0" err="1">
                  <a:solidFill>
                    <a:schemeClr val="dk1"/>
                  </a:solidFill>
                </a:rPr>
                <a:t>Confecciona</a:t>
              </a:r>
              <a:r>
                <a:rPr lang="en-US" sz="2000" dirty="0">
                  <a:solidFill>
                    <a:schemeClr val="dk1"/>
                  </a:solidFill>
                </a:rPr>
                <a:t> el </a:t>
              </a:r>
              <a:r>
                <a:rPr lang="en-US" sz="2000" dirty="0" err="1">
                  <a:solidFill>
                    <a:schemeClr val="dk1"/>
                  </a:solidFill>
                </a:rPr>
                <a:t>ordenado</a:t>
              </a:r>
              <a:r>
                <a:rPr lang="en-US" sz="2000" dirty="0">
                  <a:solidFill>
                    <a:schemeClr val="dk1"/>
                  </a:solidFill>
                </a:rPr>
                <a:t> a </a:t>
              </a:r>
              <a:r>
                <a:rPr lang="en-US" sz="2000" dirty="0" err="1">
                  <a:solidFill>
                    <a:schemeClr val="dk1"/>
                  </a:solidFill>
                </a:rPr>
                <a:t>pagar</a:t>
              </a:r>
              <a:r>
                <a:rPr lang="en-US" sz="2000" dirty="0">
                  <a:solidFill>
                    <a:schemeClr val="dk1"/>
                  </a:solidFill>
                </a:rPr>
                <a:t> que es </a:t>
              </a:r>
              <a:r>
                <a:rPr lang="en-US" sz="2000" dirty="0" err="1">
                  <a:solidFill>
                    <a:schemeClr val="dk1"/>
                  </a:solidFill>
                </a:rPr>
                <a:t>suscripto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dirty="0" err="1">
                  <a:solidFill>
                    <a:schemeClr val="dk1"/>
                  </a:solidFill>
                </a:rPr>
                <a:t>por</a:t>
              </a:r>
              <a:r>
                <a:rPr lang="en-US" sz="2000" dirty="0">
                  <a:solidFill>
                    <a:schemeClr val="dk1"/>
                  </a:solidFill>
                </a:rPr>
                <a:t> los </a:t>
              </a:r>
              <a:r>
                <a:rPr lang="en-US" sz="2000" dirty="0" err="1">
                  <a:solidFill>
                    <a:schemeClr val="dk1"/>
                  </a:solidFill>
                </a:rPr>
                <a:t>funcionarios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dirty="0" err="1">
                  <a:solidFill>
                    <a:schemeClr val="dk1"/>
                  </a:solidFill>
                </a:rPr>
                <a:t>autorizados</a:t>
              </a:r>
              <a:r>
                <a:rPr lang="en-US" sz="2000" dirty="0">
                  <a:solidFill>
                    <a:schemeClr val="dk1"/>
                  </a:solidFill>
                </a:rPr>
                <a:t>.</a:t>
              </a:r>
              <a:r>
                <a:rPr lang="en-US" sz="20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endParaRPr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dk1"/>
                </a:solidFill>
              </a:endParaRPr>
            </a:p>
          </p:txBody>
        </p:sp>
      </p:grpSp>
      <p:sp>
        <p:nvSpPr>
          <p:cNvPr id="302" name="Google Shape;302;ge60c223f63_0_405"/>
          <p:cNvSpPr txBox="1"/>
          <p:nvPr/>
        </p:nvSpPr>
        <p:spPr>
          <a:xfrm>
            <a:off x="-1" y="1056488"/>
            <a:ext cx="9939647" cy="569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n-US" sz="2500" b="1" dirty="0" err="1">
                <a:solidFill>
                  <a:schemeClr val="dk1"/>
                </a:solidFill>
              </a:rPr>
              <a:t>Procedimiento</a:t>
            </a:r>
            <a:r>
              <a:rPr lang="en-US" sz="2500" b="1" dirty="0">
                <a:solidFill>
                  <a:schemeClr val="dk1"/>
                </a:solidFill>
              </a:rPr>
              <a:t> de </a:t>
            </a:r>
            <a:r>
              <a:rPr lang="en-US" sz="2500" b="1" dirty="0" err="1">
                <a:solidFill>
                  <a:schemeClr val="dk1"/>
                </a:solidFill>
              </a:rPr>
              <a:t>Contratación</a:t>
            </a:r>
            <a:r>
              <a:rPr lang="en-US" sz="2500" b="1" dirty="0">
                <a:solidFill>
                  <a:schemeClr val="dk1"/>
                </a:solidFill>
              </a:rPr>
              <a:t> Directa </a:t>
            </a:r>
            <a:r>
              <a:rPr lang="en-US" sz="2500" b="1" dirty="0" err="1">
                <a:solidFill>
                  <a:schemeClr val="dk1"/>
                </a:solidFill>
              </a:rPr>
              <a:t>por</a:t>
            </a:r>
            <a:r>
              <a:rPr lang="en-US" sz="2500" b="1" dirty="0">
                <a:solidFill>
                  <a:schemeClr val="dk1"/>
                </a:solidFill>
              </a:rPr>
              <a:t> Causa o </a:t>
            </a:r>
            <a:r>
              <a:rPr lang="en-US" sz="2500" b="1" dirty="0" err="1">
                <a:solidFill>
                  <a:schemeClr val="dk1"/>
                </a:solidFill>
              </a:rPr>
              <a:t>Naturaleza</a:t>
            </a:r>
            <a:endParaRPr lang="en-US" sz="2500" dirty="0"/>
          </a:p>
        </p:txBody>
      </p:sp>
      <p:sp>
        <p:nvSpPr>
          <p:cNvPr id="12" name="Google Shape;177;ge50d97f198_0_1"/>
          <p:cNvSpPr/>
          <p:nvPr/>
        </p:nvSpPr>
        <p:spPr>
          <a:xfrm rot="5400000">
            <a:off x="5900057" y="-5900057"/>
            <a:ext cx="391886" cy="12192000"/>
          </a:xfrm>
          <a:prstGeom prst="rect">
            <a:avLst/>
          </a:prstGeom>
          <a:solidFill>
            <a:srgbClr val="9803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80;ge50d97f198_0_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91886"/>
            <a:ext cx="12192000" cy="65127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64BB927-FC98-09B6-6303-D39667971B25}"/>
              </a:ext>
            </a:extLst>
          </p:cNvPr>
          <p:cNvSpPr txBox="1"/>
          <p:nvPr/>
        </p:nvSpPr>
        <p:spPr>
          <a:xfrm>
            <a:off x="231182" y="2552800"/>
            <a:ext cx="2772165" cy="21859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1800" b="1" dirty="0">
                <a:solidFill>
                  <a:schemeClr val="dk1"/>
                </a:solidFill>
              </a:rPr>
              <a:t>UOC</a:t>
            </a:r>
            <a:r>
              <a:rPr lang="en-US" sz="2000" b="1" dirty="0">
                <a:solidFill>
                  <a:schemeClr val="dk1"/>
                </a:solidFill>
              </a:rPr>
              <a:t> </a:t>
            </a:r>
            <a:r>
              <a:rPr lang="en-US" sz="1400" dirty="0" err="1">
                <a:solidFill>
                  <a:schemeClr val="dk1"/>
                </a:solidFill>
              </a:rPr>
              <a:t>adjunta</a:t>
            </a:r>
            <a:r>
              <a:rPr lang="en-US" dirty="0">
                <a:solidFill>
                  <a:schemeClr val="dk1"/>
                </a:solidFill>
              </a:rPr>
              <a:t>: </a:t>
            </a:r>
          </a:p>
          <a:p>
            <a:pPr lvl="0">
              <a:lnSpc>
                <a:spcPct val="115000"/>
              </a:lnSpc>
            </a:pPr>
            <a:r>
              <a:rPr lang="en-US" sz="2000" dirty="0">
                <a:solidFill>
                  <a:schemeClr val="dk1"/>
                </a:solidFill>
              </a:rPr>
              <a:t> ● Factura </a:t>
            </a:r>
            <a:r>
              <a:rPr lang="en-US" sz="2000" dirty="0" err="1">
                <a:solidFill>
                  <a:schemeClr val="dk1"/>
                </a:solidFill>
              </a:rPr>
              <a:t>conformada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por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comisión</a:t>
            </a:r>
            <a:r>
              <a:rPr lang="en-US" sz="2000" dirty="0">
                <a:solidFill>
                  <a:schemeClr val="dk1"/>
                </a:solidFill>
              </a:rPr>
              <a:t> de </a:t>
            </a:r>
            <a:r>
              <a:rPr lang="en-US" sz="2000" dirty="0" err="1">
                <a:solidFill>
                  <a:schemeClr val="dk1"/>
                </a:solidFill>
              </a:rPr>
              <a:t>recepción</a:t>
            </a:r>
            <a:r>
              <a:rPr lang="en-US" sz="2000" dirty="0">
                <a:solidFill>
                  <a:schemeClr val="dk1"/>
                </a:solidFill>
              </a:rPr>
              <a:t>.</a:t>
            </a:r>
          </a:p>
          <a:p>
            <a:pPr lvl="0">
              <a:lnSpc>
                <a:spcPct val="115000"/>
              </a:lnSpc>
            </a:pPr>
            <a:r>
              <a:rPr lang="en-US" sz="2000" dirty="0">
                <a:solidFill>
                  <a:schemeClr val="dk1"/>
                </a:solidFill>
              </a:rPr>
              <a:t> ● </a:t>
            </a:r>
            <a:r>
              <a:rPr lang="en-US" sz="2000" dirty="0" err="1">
                <a:solidFill>
                  <a:schemeClr val="dk1"/>
                </a:solidFill>
              </a:rPr>
              <a:t>Remito</a:t>
            </a:r>
            <a:r>
              <a:rPr lang="en-US" sz="2000" dirty="0">
                <a:solidFill>
                  <a:schemeClr val="dk1"/>
                </a:solidFill>
              </a:rPr>
              <a:t>, </a:t>
            </a:r>
            <a:r>
              <a:rPr lang="en-US" sz="2000" dirty="0" err="1">
                <a:solidFill>
                  <a:schemeClr val="dk1"/>
                </a:solidFill>
              </a:rPr>
              <a:t>en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caso</a:t>
            </a:r>
            <a:r>
              <a:rPr lang="en-US" sz="2000" dirty="0">
                <a:solidFill>
                  <a:schemeClr val="dk1"/>
                </a:solidFill>
              </a:rPr>
              <a:t> de </a:t>
            </a:r>
            <a:r>
              <a:rPr lang="en-US" sz="2000" dirty="0" err="1">
                <a:solidFill>
                  <a:schemeClr val="dk1"/>
                </a:solidFill>
              </a:rPr>
              <a:t>corresponder</a:t>
            </a:r>
            <a:r>
              <a:rPr lang="en-US" sz="1400" dirty="0">
                <a:solidFill>
                  <a:schemeClr val="dk1"/>
                </a:solidFill>
              </a:rPr>
              <a:t>.</a:t>
            </a:r>
            <a:endParaRPr lang="es-AR" sz="1400" dirty="0"/>
          </a:p>
        </p:txBody>
      </p:sp>
      <p:sp>
        <p:nvSpPr>
          <p:cNvPr id="6" name="Google Shape;335;p26">
            <a:extLst>
              <a:ext uri="{FF2B5EF4-FFF2-40B4-BE49-F238E27FC236}">
                <a16:creationId xmlns:a16="http://schemas.microsoft.com/office/drawing/2014/main" id="{1B69E77B-7559-4F2B-1CF9-E277B0B29028}"/>
              </a:ext>
            </a:extLst>
          </p:cNvPr>
          <p:cNvSpPr/>
          <p:nvPr/>
        </p:nvSpPr>
        <p:spPr>
          <a:xfrm>
            <a:off x="-1" y="1597553"/>
            <a:ext cx="4143634" cy="880752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Recepción de Factura/ Remito</a:t>
            </a:r>
            <a:endParaRPr sz="1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651">
        <p:dissolve/>
      </p:transition>
    </mc:Choice>
    <mc:Fallback xmlns="">
      <p:transition spd="slow" advClick="0" advTm="7651">
        <p:dissolv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2.2"/>
</p:tagLst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81931</TotalTime>
  <Words>1500</Words>
  <Application>Microsoft Office PowerPoint</Application>
  <PresentationFormat>Panorámica</PresentationFormat>
  <Paragraphs>223</Paragraphs>
  <Slides>19</Slides>
  <Notes>19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30" baseType="lpstr">
      <vt:lpstr>Aharoni</vt:lpstr>
      <vt:lpstr>Algerian</vt:lpstr>
      <vt:lpstr>Amiri</vt:lpstr>
      <vt:lpstr>Arial</vt:lpstr>
      <vt:lpstr>Arial Black</vt:lpstr>
      <vt:lpstr>Bell MT</vt:lpstr>
      <vt:lpstr>Calibri</vt:lpstr>
      <vt:lpstr>Comic Sans MS</vt:lpstr>
      <vt:lpstr>Franklin Gothic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Corina</dc:creator>
  <cp:lastModifiedBy>Usuario</cp:lastModifiedBy>
  <cp:revision>109</cp:revision>
  <dcterms:modified xsi:type="dcterms:W3CDTF">2023-04-01T15:56:36Z</dcterms:modified>
</cp:coreProperties>
</file>