
<file path=[Content_Types].xml><?xml version="1.0" encoding="utf-8"?>
<Types xmlns="http://schemas.openxmlformats.org/package/2006/content-types"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6858000" cx="12192000"/>
  <p:notesSz cx="6797675" cy="9926625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  <p:ext uri="http://customooxmlschemas.google.com/">
      <go:slidesCustomData xmlns:go="http://customooxmlschemas.google.com/" r:id="rId12" roundtripDataSignature="AMtx7mhYXH60v5VWzUMY9qVx5HswFwTqE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3127" orient="horz"/>
        <p:guide pos="2141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2" Type="http://customschemas.google.com/relationships/presentationmetadata" Target="meta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45659" cy="4980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50443" y="0"/>
            <a:ext cx="2945659" cy="4980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422275" y="1241425"/>
            <a:ext cx="59531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:notes"/>
          <p:cNvSpPr/>
          <p:nvPr>
            <p:ph idx="2" type="sldImg"/>
          </p:nvPr>
        </p:nvSpPr>
        <p:spPr>
          <a:xfrm>
            <a:off x="422275" y="1241425"/>
            <a:ext cx="59531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8" name="Google Shape;138;p1:notes"/>
          <p:cNvSpPr txBox="1"/>
          <p:nvPr>
            <p:ph idx="1" type="body"/>
          </p:nvPr>
        </p:nvSpPr>
        <p:spPr>
          <a:xfrm>
            <a:off x="679768" y="4777194"/>
            <a:ext cx="5438140" cy="3908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9" name="Google Shape;139;p1:notes"/>
          <p:cNvSpPr txBox="1"/>
          <p:nvPr>
            <p:ph idx="12" type="sldNum"/>
          </p:nvPr>
        </p:nvSpPr>
        <p:spPr>
          <a:xfrm>
            <a:off x="3850443" y="9428583"/>
            <a:ext cx="2945659" cy="4979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:notes"/>
          <p:cNvSpPr txBox="1"/>
          <p:nvPr>
            <p:ph idx="1" type="body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8" name="Google Shape;148;p2:notes"/>
          <p:cNvSpPr/>
          <p:nvPr>
            <p:ph idx="2" type="sldImg"/>
          </p:nvPr>
        </p:nvSpPr>
        <p:spPr>
          <a:xfrm>
            <a:off x="422275" y="1241425"/>
            <a:ext cx="59531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:notes"/>
          <p:cNvSpPr txBox="1"/>
          <p:nvPr>
            <p:ph idx="1" type="body"/>
          </p:nvPr>
        </p:nvSpPr>
        <p:spPr>
          <a:xfrm>
            <a:off x="679768" y="4777194"/>
            <a:ext cx="5438100" cy="390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8" name="Google Shape;158;p3:notes"/>
          <p:cNvSpPr/>
          <p:nvPr>
            <p:ph idx="2" type="sldImg"/>
          </p:nvPr>
        </p:nvSpPr>
        <p:spPr>
          <a:xfrm>
            <a:off x="422275" y="1241425"/>
            <a:ext cx="59531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4:notes"/>
          <p:cNvSpPr txBox="1"/>
          <p:nvPr>
            <p:ph idx="1" type="body"/>
          </p:nvPr>
        </p:nvSpPr>
        <p:spPr>
          <a:xfrm>
            <a:off x="679768" y="4777194"/>
            <a:ext cx="5438100" cy="390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9" name="Google Shape;169;p4:notes"/>
          <p:cNvSpPr/>
          <p:nvPr>
            <p:ph idx="2" type="sldImg"/>
          </p:nvPr>
        </p:nvSpPr>
        <p:spPr>
          <a:xfrm>
            <a:off x="422275" y="1241425"/>
            <a:ext cx="59531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5:notes"/>
          <p:cNvSpPr/>
          <p:nvPr>
            <p:ph idx="2" type="sldImg"/>
          </p:nvPr>
        </p:nvSpPr>
        <p:spPr>
          <a:xfrm>
            <a:off x="422275" y="1241425"/>
            <a:ext cx="59531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9" name="Google Shape;179;p5:notes"/>
          <p:cNvSpPr txBox="1"/>
          <p:nvPr>
            <p:ph idx="1" type="body"/>
          </p:nvPr>
        </p:nvSpPr>
        <p:spPr>
          <a:xfrm>
            <a:off x="679768" y="4777194"/>
            <a:ext cx="5438100" cy="390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0" name="Google Shape;180;p5:notes"/>
          <p:cNvSpPr txBox="1"/>
          <p:nvPr>
            <p:ph idx="12" type="sldNum"/>
          </p:nvPr>
        </p:nvSpPr>
        <p:spPr>
          <a:xfrm>
            <a:off x="3850443" y="9428584"/>
            <a:ext cx="2945700" cy="498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6:notes"/>
          <p:cNvSpPr txBox="1"/>
          <p:nvPr>
            <p:ph idx="1" type="body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4" name="Google Shape;194;p6:notes"/>
          <p:cNvSpPr/>
          <p:nvPr>
            <p:ph idx="2" type="sldImg"/>
          </p:nvPr>
        </p:nvSpPr>
        <p:spPr>
          <a:xfrm>
            <a:off x="422275" y="1241425"/>
            <a:ext cx="59531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ítulo y objetos">
  <p:cSld name="1_Título y objetos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 type="picTx">
  <p:cSld name="PICTURE_WITH_CAPTION_TEX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7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7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9" name="Google Shape;69;p17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0" name="Google Shape;70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" type="vertTx">
  <p:cSld name="VERTICAL_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8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6" name="Google Shape;76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y texto" type="vertTitleAndTx">
  <p:cSld name="VERTICAL_TITLE_AND_VERTICAL_TEXT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9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9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" name="Google Shape;82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Diapositiva de título">
  <p:cSld name="1_Diapositiva de título">
    <p:bg>
      <p:bgPr>
        <a:solidFill>
          <a:srgbClr val="F2F2F2"/>
        </a:solid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0"/>
          <p:cNvSpPr txBox="1"/>
          <p:nvPr>
            <p:ph type="title"/>
          </p:nvPr>
        </p:nvSpPr>
        <p:spPr>
          <a:xfrm>
            <a:off x="838200" y="323085"/>
            <a:ext cx="10515600" cy="5808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20"/>
          <p:cNvSpPr/>
          <p:nvPr/>
        </p:nvSpPr>
        <p:spPr>
          <a:xfrm>
            <a:off x="393701" y="2555644"/>
            <a:ext cx="2578099" cy="2713542"/>
          </a:xfrm>
          <a:prstGeom prst="blockArc">
            <a:avLst>
              <a:gd fmla="val 10800000" name="adj1"/>
              <a:gd fmla="val 0" name="adj2"/>
              <a:gd fmla="val 25000" name="adj3"/>
            </a:avLst>
          </a:prstGeom>
          <a:solidFill>
            <a:srgbClr val="D8D8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20"/>
          <p:cNvSpPr/>
          <p:nvPr/>
        </p:nvSpPr>
        <p:spPr>
          <a:xfrm>
            <a:off x="770733" y="2921000"/>
            <a:ext cx="1826978" cy="1826978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20"/>
          <p:cNvSpPr/>
          <p:nvPr/>
        </p:nvSpPr>
        <p:spPr>
          <a:xfrm rot="10800000">
            <a:off x="2597711" y="2555644"/>
            <a:ext cx="2578099" cy="2713542"/>
          </a:xfrm>
          <a:prstGeom prst="blockArc">
            <a:avLst>
              <a:gd fmla="val 10800000" name="adj1"/>
              <a:gd fmla="val 0" name="adj2"/>
              <a:gd fmla="val 25000" name="adj3"/>
            </a:avLst>
          </a:prstGeom>
          <a:solidFill>
            <a:srgbClr val="D8D8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20"/>
          <p:cNvSpPr/>
          <p:nvPr/>
        </p:nvSpPr>
        <p:spPr>
          <a:xfrm rot="10800000">
            <a:off x="2971800" y="2998926"/>
            <a:ext cx="1826978" cy="1826978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20"/>
          <p:cNvSpPr/>
          <p:nvPr/>
        </p:nvSpPr>
        <p:spPr>
          <a:xfrm>
            <a:off x="4798777" y="2555644"/>
            <a:ext cx="2578099" cy="2713542"/>
          </a:xfrm>
          <a:prstGeom prst="blockArc">
            <a:avLst>
              <a:gd fmla="val 10800000" name="adj1"/>
              <a:gd fmla="val 0" name="adj2"/>
              <a:gd fmla="val 25000" name="adj3"/>
            </a:avLst>
          </a:prstGeom>
          <a:solidFill>
            <a:srgbClr val="D8D8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20"/>
          <p:cNvSpPr/>
          <p:nvPr/>
        </p:nvSpPr>
        <p:spPr>
          <a:xfrm>
            <a:off x="5175809" y="2921000"/>
            <a:ext cx="1826978" cy="1826978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20"/>
          <p:cNvSpPr/>
          <p:nvPr/>
        </p:nvSpPr>
        <p:spPr>
          <a:xfrm rot="10800000">
            <a:off x="7002787" y="2555644"/>
            <a:ext cx="2578099" cy="2713542"/>
          </a:xfrm>
          <a:prstGeom prst="blockArc">
            <a:avLst>
              <a:gd fmla="val 10800000" name="adj1"/>
              <a:gd fmla="val 0" name="adj2"/>
              <a:gd fmla="val 25000" name="adj3"/>
            </a:avLst>
          </a:prstGeom>
          <a:solidFill>
            <a:srgbClr val="D8D8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20"/>
          <p:cNvSpPr/>
          <p:nvPr/>
        </p:nvSpPr>
        <p:spPr>
          <a:xfrm rot="10800000">
            <a:off x="7376876" y="2998926"/>
            <a:ext cx="1826978" cy="1826978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20"/>
          <p:cNvSpPr/>
          <p:nvPr/>
        </p:nvSpPr>
        <p:spPr>
          <a:xfrm>
            <a:off x="9203853" y="2555644"/>
            <a:ext cx="2578099" cy="2713542"/>
          </a:xfrm>
          <a:prstGeom prst="blockArc">
            <a:avLst>
              <a:gd fmla="val 10800000" name="adj1"/>
              <a:gd fmla="val 0" name="adj2"/>
              <a:gd fmla="val 25000" name="adj3"/>
            </a:avLst>
          </a:prstGeom>
          <a:solidFill>
            <a:srgbClr val="D8D8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20"/>
          <p:cNvSpPr/>
          <p:nvPr/>
        </p:nvSpPr>
        <p:spPr>
          <a:xfrm>
            <a:off x="9580885" y="2921000"/>
            <a:ext cx="1826978" cy="1826978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20"/>
          <p:cNvSpPr/>
          <p:nvPr/>
        </p:nvSpPr>
        <p:spPr>
          <a:xfrm rot="10800000">
            <a:off x="11407863" y="2555644"/>
            <a:ext cx="2578099" cy="2713542"/>
          </a:xfrm>
          <a:prstGeom prst="blockArc">
            <a:avLst>
              <a:gd fmla="val 10800000" name="adj1"/>
              <a:gd fmla="val 0" name="adj2"/>
              <a:gd fmla="val 25000" name="adj3"/>
            </a:avLst>
          </a:prstGeom>
          <a:solidFill>
            <a:srgbClr val="D8D8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20"/>
          <p:cNvSpPr/>
          <p:nvPr/>
        </p:nvSpPr>
        <p:spPr>
          <a:xfrm rot="10800000">
            <a:off x="11781952" y="2998926"/>
            <a:ext cx="1826978" cy="1826978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20"/>
          <p:cNvSpPr/>
          <p:nvPr/>
        </p:nvSpPr>
        <p:spPr>
          <a:xfrm rot="10800000">
            <a:off x="-1807367" y="2555644"/>
            <a:ext cx="2578099" cy="2713542"/>
          </a:xfrm>
          <a:prstGeom prst="blockArc">
            <a:avLst>
              <a:gd fmla="val 10800000" name="adj1"/>
              <a:gd fmla="val 0" name="adj2"/>
              <a:gd fmla="val 25000" name="adj3"/>
            </a:avLst>
          </a:prstGeom>
          <a:solidFill>
            <a:srgbClr val="D8D8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20"/>
          <p:cNvSpPr/>
          <p:nvPr/>
        </p:nvSpPr>
        <p:spPr>
          <a:xfrm rot="10800000">
            <a:off x="-1433278" y="2998926"/>
            <a:ext cx="1826978" cy="1826978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20"/>
          <p:cNvSpPr/>
          <p:nvPr/>
        </p:nvSpPr>
        <p:spPr>
          <a:xfrm rot="10800000">
            <a:off x="892234" y="3042502"/>
            <a:ext cx="1583974" cy="158397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20"/>
          <p:cNvSpPr/>
          <p:nvPr/>
        </p:nvSpPr>
        <p:spPr>
          <a:xfrm rot="10800000">
            <a:off x="1008282" y="3164002"/>
            <a:ext cx="1331505" cy="1331505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20"/>
          <p:cNvSpPr/>
          <p:nvPr/>
        </p:nvSpPr>
        <p:spPr>
          <a:xfrm rot="10800000">
            <a:off x="3093301" y="3120428"/>
            <a:ext cx="1583974" cy="158397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20"/>
          <p:cNvSpPr/>
          <p:nvPr/>
        </p:nvSpPr>
        <p:spPr>
          <a:xfrm rot="10800000">
            <a:off x="5304013" y="3037767"/>
            <a:ext cx="1583974" cy="158397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20"/>
          <p:cNvSpPr/>
          <p:nvPr/>
        </p:nvSpPr>
        <p:spPr>
          <a:xfrm rot="10800000">
            <a:off x="7505078" y="3120428"/>
            <a:ext cx="1583974" cy="158397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20"/>
          <p:cNvSpPr/>
          <p:nvPr/>
        </p:nvSpPr>
        <p:spPr>
          <a:xfrm rot="10800000">
            <a:off x="9695686" y="3037767"/>
            <a:ext cx="1583974" cy="158397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20"/>
          <p:cNvSpPr/>
          <p:nvPr/>
        </p:nvSpPr>
        <p:spPr>
          <a:xfrm rot="10800000">
            <a:off x="3219534" y="3246662"/>
            <a:ext cx="1331505" cy="1331505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20"/>
          <p:cNvSpPr/>
          <p:nvPr/>
        </p:nvSpPr>
        <p:spPr>
          <a:xfrm rot="10800000">
            <a:off x="5423546" y="3164000"/>
            <a:ext cx="1331505" cy="1331505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20"/>
          <p:cNvSpPr/>
          <p:nvPr/>
        </p:nvSpPr>
        <p:spPr>
          <a:xfrm rot="10800000">
            <a:off x="7631122" y="3246661"/>
            <a:ext cx="1331505" cy="1331505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20"/>
          <p:cNvSpPr/>
          <p:nvPr/>
        </p:nvSpPr>
        <p:spPr>
          <a:xfrm rot="10800000">
            <a:off x="9819403" y="3163999"/>
            <a:ext cx="1331505" cy="1331505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20"/>
          <p:cNvSpPr/>
          <p:nvPr/>
        </p:nvSpPr>
        <p:spPr>
          <a:xfrm>
            <a:off x="1623709" y="4583449"/>
            <a:ext cx="121024" cy="57205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20"/>
          <p:cNvSpPr/>
          <p:nvPr/>
        </p:nvSpPr>
        <p:spPr>
          <a:xfrm>
            <a:off x="3824774" y="2548369"/>
            <a:ext cx="121024" cy="57205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20"/>
          <p:cNvSpPr/>
          <p:nvPr/>
        </p:nvSpPr>
        <p:spPr>
          <a:xfrm>
            <a:off x="6035487" y="4621738"/>
            <a:ext cx="121024" cy="57205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20"/>
          <p:cNvSpPr/>
          <p:nvPr/>
        </p:nvSpPr>
        <p:spPr>
          <a:xfrm>
            <a:off x="8229853" y="2555644"/>
            <a:ext cx="121024" cy="57205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20"/>
          <p:cNvSpPr/>
          <p:nvPr/>
        </p:nvSpPr>
        <p:spPr>
          <a:xfrm>
            <a:off x="10427162" y="4621738"/>
            <a:ext cx="121024" cy="5720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20"/>
          <p:cNvSpPr txBox="1"/>
          <p:nvPr>
            <p:ph idx="1" type="body"/>
          </p:nvPr>
        </p:nvSpPr>
        <p:spPr>
          <a:xfrm>
            <a:off x="3186063" y="3382913"/>
            <a:ext cx="1360488" cy="1317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7200"/>
              <a:buNone/>
              <a:defRPr b="1" sz="7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indent="-228600" lvl="2" marL="1371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indent="-228600" lvl="3" marL="18288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7" name="Google Shape;117;p20"/>
          <p:cNvSpPr txBox="1"/>
          <p:nvPr>
            <p:ph idx="2" type="body"/>
          </p:nvPr>
        </p:nvSpPr>
        <p:spPr>
          <a:xfrm>
            <a:off x="5407582" y="3304113"/>
            <a:ext cx="1360488" cy="1317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7200"/>
              <a:buNone/>
              <a:defRPr b="1" sz="7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indent="-228600" lvl="2" marL="1371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indent="-228600" lvl="3" marL="18288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8" name="Google Shape;118;p20"/>
          <p:cNvSpPr txBox="1"/>
          <p:nvPr>
            <p:ph idx="3" type="body"/>
          </p:nvPr>
        </p:nvSpPr>
        <p:spPr>
          <a:xfrm>
            <a:off x="1012553" y="3302231"/>
            <a:ext cx="1360488" cy="1317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7200"/>
              <a:buNone/>
              <a:defRPr b="1" sz="7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indent="-228600" lvl="2" marL="1371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indent="-228600" lvl="3" marL="18288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9" name="Google Shape;119;p20"/>
          <p:cNvSpPr txBox="1"/>
          <p:nvPr>
            <p:ph idx="4" type="body"/>
          </p:nvPr>
        </p:nvSpPr>
        <p:spPr>
          <a:xfrm>
            <a:off x="7610121" y="3430353"/>
            <a:ext cx="1360488" cy="1317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7200"/>
              <a:buNone/>
              <a:defRPr b="1" sz="7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indent="-228600" lvl="2" marL="1371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indent="-228600" lvl="3" marL="18288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0" name="Google Shape;120;p20"/>
          <p:cNvSpPr txBox="1"/>
          <p:nvPr>
            <p:ph idx="5" type="body"/>
          </p:nvPr>
        </p:nvSpPr>
        <p:spPr>
          <a:xfrm>
            <a:off x="9814130" y="3297135"/>
            <a:ext cx="1360488" cy="1317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b="1" sz="72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indent="-228600" lvl="2" marL="1371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indent="-228600" lvl="3" marL="18288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1" name="Google Shape;121;p20"/>
          <p:cNvSpPr/>
          <p:nvPr/>
        </p:nvSpPr>
        <p:spPr>
          <a:xfrm rot="10800000">
            <a:off x="1526274" y="5120291"/>
            <a:ext cx="312952" cy="31295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20"/>
          <p:cNvSpPr/>
          <p:nvPr/>
        </p:nvSpPr>
        <p:spPr>
          <a:xfrm rot="10800000">
            <a:off x="3728810" y="2381306"/>
            <a:ext cx="312952" cy="31295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20"/>
          <p:cNvSpPr/>
          <p:nvPr/>
        </p:nvSpPr>
        <p:spPr>
          <a:xfrm rot="10800000">
            <a:off x="5931350" y="5112710"/>
            <a:ext cx="312952" cy="31295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20"/>
          <p:cNvSpPr/>
          <p:nvPr/>
        </p:nvSpPr>
        <p:spPr>
          <a:xfrm rot="10800000">
            <a:off x="8133886" y="2374356"/>
            <a:ext cx="312952" cy="31295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20"/>
          <p:cNvSpPr/>
          <p:nvPr/>
        </p:nvSpPr>
        <p:spPr>
          <a:xfrm rot="10800000">
            <a:off x="10328679" y="5112710"/>
            <a:ext cx="312952" cy="31295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20"/>
          <p:cNvSpPr txBox="1"/>
          <p:nvPr>
            <p:ph idx="6" type="body"/>
          </p:nvPr>
        </p:nvSpPr>
        <p:spPr>
          <a:xfrm>
            <a:off x="323865" y="5443524"/>
            <a:ext cx="2700338" cy="1190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7" name="Google Shape;127;p20"/>
          <p:cNvSpPr txBox="1"/>
          <p:nvPr>
            <p:ph idx="7" type="body"/>
          </p:nvPr>
        </p:nvSpPr>
        <p:spPr>
          <a:xfrm>
            <a:off x="2603674" y="1158262"/>
            <a:ext cx="2700338" cy="1190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8" name="Google Shape;128;p20"/>
          <p:cNvSpPr txBox="1"/>
          <p:nvPr>
            <p:ph idx="8" type="body"/>
          </p:nvPr>
        </p:nvSpPr>
        <p:spPr>
          <a:xfrm>
            <a:off x="6940193" y="1158262"/>
            <a:ext cx="2700338" cy="1190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9" name="Google Shape;129;p20"/>
          <p:cNvSpPr txBox="1"/>
          <p:nvPr>
            <p:ph idx="9" type="body"/>
          </p:nvPr>
        </p:nvSpPr>
        <p:spPr>
          <a:xfrm>
            <a:off x="4676538" y="5440825"/>
            <a:ext cx="2700338" cy="1190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" name="Google Shape;130;p20"/>
          <p:cNvSpPr txBox="1"/>
          <p:nvPr>
            <p:ph idx="13" type="body"/>
          </p:nvPr>
        </p:nvSpPr>
        <p:spPr>
          <a:xfrm>
            <a:off x="9029211" y="5425937"/>
            <a:ext cx="2700338" cy="1190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1" name="Google Shape;131;p20"/>
          <p:cNvSpPr/>
          <p:nvPr/>
        </p:nvSpPr>
        <p:spPr>
          <a:xfrm flipH="1">
            <a:off x="1593972" y="5185996"/>
            <a:ext cx="181542" cy="181542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20"/>
          <p:cNvSpPr/>
          <p:nvPr/>
        </p:nvSpPr>
        <p:spPr>
          <a:xfrm flipH="1">
            <a:off x="5996702" y="5185996"/>
            <a:ext cx="181542" cy="181542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20"/>
          <p:cNvSpPr/>
          <p:nvPr/>
        </p:nvSpPr>
        <p:spPr>
          <a:xfrm flipH="1">
            <a:off x="10395454" y="5182452"/>
            <a:ext cx="181542" cy="181542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20"/>
          <p:cNvSpPr/>
          <p:nvPr/>
        </p:nvSpPr>
        <p:spPr>
          <a:xfrm flipH="1">
            <a:off x="3795674" y="2447011"/>
            <a:ext cx="181542" cy="181542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20"/>
          <p:cNvSpPr/>
          <p:nvPr/>
        </p:nvSpPr>
        <p:spPr>
          <a:xfrm flipH="1">
            <a:off x="8199591" y="2439404"/>
            <a:ext cx="181542" cy="181542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 type="secHead">
  <p:cSld name="SECTION_HEADER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9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9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9" name="Google Shape;19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 type="twoTxTwoObj">
  <p:cSld name="TWO_OBJECTS_WITH_TEXT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0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10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5" name="Google Shape;25;p10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" name="Google Shape;26;p10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7" name="Google Shape;27;p10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 type="title">
  <p:cSld name="TITLE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1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1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34" name="Google Shape;34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 type="twoObj">
  <p:cSld name="TWO_OBJECTS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13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13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7" name="Google Shape;47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el título" type="titleOnly">
  <p:cSld name="TITLE_ONLY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 type="objTx">
  <p:cSld name="OBJECT_WITH_CAPTION_TEXT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6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6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2" name="Google Shape;62;p16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3" name="Google Shape;63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2F2F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80327"/>
        </a:solidFill>
      </p:bgPr>
    </p:bg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"/>
          <p:cNvSpPr txBox="1"/>
          <p:nvPr/>
        </p:nvSpPr>
        <p:spPr>
          <a:xfrm>
            <a:off x="4090525" y="580725"/>
            <a:ext cx="7634100" cy="257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None/>
            </a:pPr>
            <a:r>
              <a:rPr b="1" i="0" lang="en-US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RÉGIMEN DE COMPRAS Y CONTRATACIONES DE BIENES Y SERVICIOS GOBIERNO DE SAN JUAN</a:t>
            </a:r>
            <a:endParaRPr b="1" i="0" sz="5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1"/>
          <p:cNvSpPr/>
          <p:nvPr/>
        </p:nvSpPr>
        <p:spPr>
          <a:xfrm rot="5400000">
            <a:off x="5181600" y="-152400"/>
            <a:ext cx="1828800" cy="12192000"/>
          </a:xfrm>
          <a:prstGeom prst="rect">
            <a:avLst/>
          </a:prstGeom>
          <a:solidFill>
            <a:srgbClr val="50001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EFEFE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3" name="Google Shape;143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5731" y="580734"/>
            <a:ext cx="1646835" cy="1832681"/>
          </a:xfrm>
          <a:prstGeom prst="ellipse">
            <a:avLst/>
          </a:prstGeom>
          <a:noFill/>
          <a:ln cap="rnd" cmpd="sng" w="63500">
            <a:solidFill>
              <a:srgbClr val="A20000"/>
            </a:solidFill>
            <a:prstDash val="solid"/>
            <a:round/>
            <a:headEnd len="sm" w="sm" type="none"/>
            <a:tailEnd len="sm" w="sm" type="none"/>
          </a:ln>
          <a:effectLst>
            <a:outerShdw blurRad="381000" sx="-80000" rotWithShape="0" dir="5400000" dist="292100" sy="-18000">
              <a:srgbClr val="000000">
                <a:alpha val="20392"/>
              </a:srgbClr>
            </a:outerShdw>
          </a:effectLst>
        </p:spPr>
      </p:pic>
      <p:sp>
        <p:nvSpPr>
          <p:cNvPr id="144" name="Google Shape;144;p1"/>
          <p:cNvSpPr/>
          <p:nvPr/>
        </p:nvSpPr>
        <p:spPr>
          <a:xfrm>
            <a:off x="411750" y="4057650"/>
            <a:ext cx="11295900" cy="8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2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MÓDULO II: PROCEDIMIENTO DE COMPRAS Y CONTRATACIONES</a:t>
            </a:r>
            <a:endParaRPr b="0" i="0" sz="2200" u="none" cap="none" strike="noStrike">
              <a:solidFill>
                <a:srgbClr val="53813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1"/>
          <p:cNvSpPr/>
          <p:nvPr/>
        </p:nvSpPr>
        <p:spPr>
          <a:xfrm>
            <a:off x="645575" y="4919250"/>
            <a:ext cx="11295900" cy="14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53813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GARANTIAS  </a:t>
            </a:r>
            <a:endParaRPr b="0" i="0" sz="36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"/>
          <p:cNvSpPr/>
          <p:nvPr/>
        </p:nvSpPr>
        <p:spPr>
          <a:xfrm rot="5400000">
            <a:off x="5736000" y="-5736000"/>
            <a:ext cx="720000" cy="12192000"/>
          </a:xfrm>
          <a:prstGeom prst="rect">
            <a:avLst/>
          </a:prstGeom>
          <a:solidFill>
            <a:srgbClr val="98032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EFEFE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2"/>
          <p:cNvSpPr/>
          <p:nvPr/>
        </p:nvSpPr>
        <p:spPr>
          <a:xfrm rot="5400000">
            <a:off x="5916000" y="582000"/>
            <a:ext cx="360000" cy="12192000"/>
          </a:xfrm>
          <a:prstGeom prst="rect">
            <a:avLst/>
          </a:prstGeom>
          <a:solidFill>
            <a:srgbClr val="50001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EFEFE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2"/>
          <p:cNvSpPr/>
          <p:nvPr/>
        </p:nvSpPr>
        <p:spPr>
          <a:xfrm>
            <a:off x="4502541" y="6523947"/>
            <a:ext cx="2527651" cy="3077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3" name="Google Shape;153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" y="277813"/>
            <a:ext cx="12192000" cy="794663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2"/>
          <p:cNvSpPr/>
          <p:nvPr/>
        </p:nvSpPr>
        <p:spPr>
          <a:xfrm>
            <a:off x="399334" y="2223671"/>
            <a:ext cx="11393329" cy="43430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8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Garantías y porcentajes</a:t>
            </a: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01600" lvl="0" marL="0" marR="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✔"/>
            </a:pPr>
            <a:r>
              <a:rPr b="1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Garantía de mantenimiento de Oferta</a:t>
            </a: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Fin es </a:t>
            </a:r>
            <a:r>
              <a:rPr b="0" i="1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asegurar el celebración del contrato, no su cumplimiento</a:t>
            </a: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Monto es 1% sobre el valor ofertado. Oferta alternativa----sobre el mayor valor propuesto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0160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✔"/>
            </a:pPr>
            <a:r>
              <a:rPr b="1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Garantía de Adjudicación o cumplimiento del contrato</a:t>
            </a: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b="0" i="1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Garantiza el cumplimiento</a:t>
            </a: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y el estricto cumplim. de las obligaciones. Monto: 5 % del valor adjudicado. Se constituye dentro de los 5 días hábiles de notificada la Adjudicación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0160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✔"/>
            </a:pPr>
            <a:r>
              <a:rPr b="1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Garantía de Anticipo de Fondos o Contragarantía</a:t>
            </a: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Por el total recibido como adelanto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0160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✔"/>
            </a:pPr>
            <a:r>
              <a:rPr b="1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Garantía de Impugnación de Oferta</a:t>
            </a: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El 3 % de la Oferta Impugnada en el plazo de 2 días (desde el Acto de Apertura)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0160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✔"/>
            </a:pPr>
            <a:r>
              <a:rPr b="1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Garantía de Adecuación de Precios</a:t>
            </a: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5 % del total del Contrato actualizado o por la diferencia de los montos de adecuación.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2"/>
          <p:cNvSpPr txBox="1"/>
          <p:nvPr/>
        </p:nvSpPr>
        <p:spPr>
          <a:xfrm>
            <a:off x="850384" y="1412853"/>
            <a:ext cx="10491228" cy="9166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1143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4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¿POR QUÉ SE CONSTITUYEN GARANTÍAS? </a:t>
            </a:r>
            <a:endParaRPr/>
          </a:p>
          <a:p>
            <a:pPr indent="0" lvl="0" marL="1143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1" i="0" sz="1600" u="none" cap="none" strike="noStrik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143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PARA ASEGURARSE EL CUMPLIMIENTO DE LAS OBLIGACIONES DE LOS OFERENTES Y ADJUDICATARIOS</a:t>
            </a:r>
            <a:endParaRPr/>
          </a:p>
          <a:p>
            <a:pPr indent="0" lvl="0" marL="1143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advClick="0" advTm="69876" spd="slow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3"/>
          <p:cNvSpPr/>
          <p:nvPr/>
        </p:nvSpPr>
        <p:spPr>
          <a:xfrm rot="5400000">
            <a:off x="5736000" y="-5736000"/>
            <a:ext cx="720000" cy="12192000"/>
          </a:xfrm>
          <a:prstGeom prst="rect">
            <a:avLst/>
          </a:prstGeom>
          <a:solidFill>
            <a:srgbClr val="98032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EFEFE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3"/>
          <p:cNvSpPr/>
          <p:nvPr/>
        </p:nvSpPr>
        <p:spPr>
          <a:xfrm rot="5400000">
            <a:off x="5916000" y="581850"/>
            <a:ext cx="360000" cy="12192000"/>
          </a:xfrm>
          <a:prstGeom prst="rect">
            <a:avLst/>
          </a:prstGeom>
          <a:solidFill>
            <a:srgbClr val="50001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EFEFE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3"/>
          <p:cNvSpPr/>
          <p:nvPr/>
        </p:nvSpPr>
        <p:spPr>
          <a:xfrm>
            <a:off x="4502541" y="6523947"/>
            <a:ext cx="25278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3" name="Google Shape;163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703730"/>
            <a:ext cx="12192000" cy="794663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3"/>
          <p:cNvSpPr txBox="1"/>
          <p:nvPr/>
        </p:nvSpPr>
        <p:spPr>
          <a:xfrm>
            <a:off x="569141" y="1482650"/>
            <a:ext cx="11625900" cy="30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1143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i="0" lang="en-US" sz="28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¿</a:t>
            </a:r>
            <a:r>
              <a:rPr b="1" i="0" lang="en-US" sz="24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EXISTEN EXCEPCIONES PARA CONSTITUIR GARANTÍA</a:t>
            </a:r>
            <a:r>
              <a:rPr b="1" i="0" lang="en-US" sz="28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b="1" i="0" sz="2400" u="sng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0160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-"/>
            </a:pPr>
            <a:r>
              <a:rPr lang="en-US" sz="1600">
                <a:solidFill>
                  <a:schemeClr val="dk1"/>
                </a:solidFill>
              </a:rPr>
              <a:t> </a:t>
            </a: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Contratación Directa por monto. </a:t>
            </a:r>
            <a:endParaRPr/>
          </a:p>
          <a:p>
            <a:pPr indent="-10160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-"/>
            </a:pPr>
            <a:r>
              <a:rPr lang="en-US" sz="1600">
                <a:solidFill>
                  <a:schemeClr val="dk1"/>
                </a:solidFill>
              </a:rPr>
              <a:t> </a:t>
            </a: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Contratac. Con Org. Nacionales, Provinciales o Municipales</a:t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0160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-"/>
            </a:pPr>
            <a:r>
              <a:rPr lang="en-US" sz="1600">
                <a:solidFill>
                  <a:schemeClr val="dk1"/>
                </a:solidFill>
              </a:rPr>
              <a:t> </a:t>
            </a: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Compras y locaciones en países extranjero, etc.</a:t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0160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-"/>
            </a:pPr>
            <a:r>
              <a:rPr lang="en-US" sz="1600">
                <a:solidFill>
                  <a:schemeClr val="dk1"/>
                </a:solidFill>
              </a:rPr>
              <a:t> Cumplimiento de la prestación dentro del </a:t>
            </a:r>
            <a:r>
              <a:rPr lang="en-US" sz="1600">
                <a:solidFill>
                  <a:schemeClr val="dk1"/>
                </a:solidFill>
              </a:rPr>
              <a:t>plazo</a:t>
            </a:r>
            <a:r>
              <a:rPr lang="en-US" sz="1600">
                <a:solidFill>
                  <a:schemeClr val="dk1"/>
                </a:solidFill>
              </a:rPr>
              <a:t> de integración de la </a:t>
            </a:r>
            <a:r>
              <a:rPr lang="en-US" sz="1600">
                <a:solidFill>
                  <a:schemeClr val="dk1"/>
                </a:solidFill>
              </a:rPr>
              <a:t>Garantía de Adjudicación.</a:t>
            </a:r>
            <a:endParaRPr sz="1600">
              <a:solidFill>
                <a:schemeClr val="dk1"/>
              </a:solidFill>
            </a:endParaRPr>
          </a:p>
          <a:p>
            <a:pPr indent="-10160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-"/>
            </a:pPr>
            <a:r>
              <a:rPr lang="en-US" sz="1600">
                <a:solidFill>
                  <a:schemeClr val="dk1"/>
                </a:solidFill>
              </a:rPr>
              <a:t>Cuando las Actuaciones hayan sido declaradas Reservada o secretas por P. Ejecutivo.</a:t>
            </a:r>
            <a:endParaRPr sz="1600">
              <a:solidFill>
                <a:schemeClr val="dk1"/>
              </a:solidFill>
            </a:endParaRPr>
          </a:p>
          <a:p>
            <a:pPr indent="-10160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600"/>
              <a:buChar char="-"/>
            </a:pPr>
            <a:r>
              <a:rPr lang="en-US" sz="1600">
                <a:solidFill>
                  <a:schemeClr val="dk1"/>
                </a:solidFill>
              </a:rPr>
              <a:t> Cuando el Estado Provincial actúe  como locatario.</a:t>
            </a:r>
            <a:endParaRPr sz="1600">
              <a:solidFill>
                <a:schemeClr val="dk1"/>
              </a:solidFill>
            </a:endParaRPr>
          </a:p>
        </p:txBody>
      </p:sp>
      <p:sp>
        <p:nvSpPr>
          <p:cNvPr id="165" name="Google Shape;165;p3"/>
          <p:cNvSpPr txBox="1"/>
          <p:nvPr/>
        </p:nvSpPr>
        <p:spPr>
          <a:xfrm>
            <a:off x="484048" y="4343482"/>
            <a:ext cx="11223900" cy="198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1143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GUARDA Y CUSTODIA </a:t>
            </a:r>
            <a:endParaRPr b="1" i="0" sz="2800" u="sng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143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14300" marR="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Los Fondos o Valores recibidos en garantía constituyen “Fondos de Terceros”, su guarda y custodia lo hace la TGP (AC) o en Tesorerías Jurisdiccionales creadas y operativas</a:t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14300" marR="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OD y Otros Entes del Sector Público no Financiero en sus propias Tesorerías</a:t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6" name="Google Shape;166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75452" y="4024651"/>
            <a:ext cx="1173275" cy="107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4"/>
          <p:cNvSpPr/>
          <p:nvPr/>
        </p:nvSpPr>
        <p:spPr>
          <a:xfrm rot="5400000">
            <a:off x="5736000" y="-5736000"/>
            <a:ext cx="720000" cy="12192000"/>
          </a:xfrm>
          <a:prstGeom prst="rect">
            <a:avLst/>
          </a:prstGeom>
          <a:solidFill>
            <a:srgbClr val="98032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EFEFE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4"/>
          <p:cNvSpPr/>
          <p:nvPr/>
        </p:nvSpPr>
        <p:spPr>
          <a:xfrm>
            <a:off x="4503265" y="6386219"/>
            <a:ext cx="3578268" cy="3077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3" name="Google Shape;173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203443" y="322667"/>
            <a:ext cx="12192000" cy="794663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4"/>
          <p:cNvSpPr txBox="1"/>
          <p:nvPr/>
        </p:nvSpPr>
        <p:spPr>
          <a:xfrm>
            <a:off x="175004" y="949276"/>
            <a:ext cx="11827800" cy="639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1143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i="0" lang="en-US" sz="28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FORMAS DE GARANTIA</a:t>
            </a:r>
            <a:endParaRPr/>
          </a:p>
          <a:p>
            <a:pPr indent="0" lvl="0" marL="1143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¿Quién elige la forma de garantizar?                           El Oferente / Proveedor</a:t>
            </a:r>
            <a:endParaRPr/>
          </a:p>
          <a:p>
            <a:pPr indent="-10160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-"/>
            </a:pPr>
            <a:r>
              <a:rPr b="1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Efectivo: </a:t>
            </a: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depósito bancario cuenta oficial que determine el Pliego particular.</a:t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0160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-"/>
            </a:pPr>
            <a:r>
              <a:rPr b="1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Pagaré: </a:t>
            </a: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 Aval Bancario: Debe ser </a:t>
            </a:r>
            <a:r>
              <a:rPr lang="en-US" sz="1600">
                <a:solidFill>
                  <a:schemeClr val="dk1"/>
                </a:solidFill>
              </a:rPr>
              <a:t>suscriptor</a:t>
            </a: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2" marL="13716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-"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favor del Gob de la Provincia., </a:t>
            </a:r>
            <a:r>
              <a:rPr lang="en-US" sz="1600">
                <a:solidFill>
                  <a:schemeClr val="dk1"/>
                </a:solidFill>
              </a:rPr>
              <a:t>Jurisdicción</a:t>
            </a:r>
            <a:r>
              <a:rPr lang="en-US" sz="1600">
                <a:solidFill>
                  <a:schemeClr val="dk1"/>
                </a:solidFill>
              </a:rPr>
              <a:t> y Organismo Contratante.</a:t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2" marL="13716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-"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N° Expte y Objeto de la Contratac.</a:t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2" marL="13716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-"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Importe que garantiza</a:t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2" marL="13716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-"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Firma del oferente y datos personales </a:t>
            </a:r>
            <a:endParaRPr/>
          </a:p>
          <a:p>
            <a:pPr indent="0" lvl="2" marL="10668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 Aval Comercial: con requisitos especiales </a:t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5900" lvl="0" marL="3429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-"/>
            </a:pPr>
            <a:r>
              <a:rPr b="1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Seguro de Caución: </a:t>
            </a: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Aprobada por la Superintendencia de Seguros de la Nación. Cumplir con los requisitos exigidos.</a:t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5900" lvl="0" marL="3429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-"/>
            </a:pPr>
            <a:r>
              <a:rPr b="1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Títulos de la Deuda Pública Provincial o Nacional: </a:t>
            </a: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Tomados por su valor de cotización del penúltimo día </a:t>
            </a:r>
            <a:r>
              <a:rPr lang="en-US" sz="1600">
                <a:solidFill>
                  <a:schemeClr val="dk1"/>
                </a:solidFill>
              </a:rPr>
              <a:t>vigente</a:t>
            </a: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>
                <a:solidFill>
                  <a:schemeClr val="dk1"/>
                </a:solidFill>
              </a:rPr>
              <a:t>anterior</a:t>
            </a: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  la fecha de apertura.</a:t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28575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-"/>
            </a:pPr>
            <a:r>
              <a:rPr b="1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Cotización en Moneda Extranjera: </a:t>
            </a: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 importe de la Garantía se calcula sobre la base del tipo de cambio vendedor del B</a:t>
            </a:r>
            <a:r>
              <a:rPr lang="en-US" sz="1600">
                <a:solidFill>
                  <a:schemeClr val="dk1"/>
                </a:solidFill>
              </a:rPr>
              <a:t>NA (Banco de la </a:t>
            </a:r>
            <a:r>
              <a:rPr lang="en-US" sz="1600">
                <a:solidFill>
                  <a:schemeClr val="dk1"/>
                </a:solidFill>
              </a:rPr>
              <a:t>Nación</a:t>
            </a:r>
            <a:r>
              <a:rPr lang="en-US" sz="1600">
                <a:solidFill>
                  <a:schemeClr val="dk1"/>
                </a:solidFill>
              </a:rPr>
              <a:t> </a:t>
            </a:r>
            <a:r>
              <a:rPr lang="en-US" sz="1600">
                <a:solidFill>
                  <a:schemeClr val="dk1"/>
                </a:solidFill>
              </a:rPr>
              <a:t>Argentina</a:t>
            </a:r>
            <a:r>
              <a:rPr lang="en-US" sz="1600">
                <a:solidFill>
                  <a:schemeClr val="dk1"/>
                </a:solidFill>
              </a:rPr>
              <a:t>)</a:t>
            </a: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vigente al c</a:t>
            </a:r>
            <a:r>
              <a:rPr lang="en-US" sz="1600">
                <a:solidFill>
                  <a:schemeClr val="dk1"/>
                </a:solidFill>
              </a:rPr>
              <a:t>ierre </a:t>
            </a: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del  día anterior a la fecha de </a:t>
            </a:r>
            <a:r>
              <a:rPr lang="en-US" sz="1600">
                <a:solidFill>
                  <a:schemeClr val="dk1"/>
                </a:solidFill>
              </a:rPr>
              <a:t>constitución</a:t>
            </a: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 la </a:t>
            </a:r>
            <a:r>
              <a:rPr lang="en-US" sz="1600">
                <a:solidFill>
                  <a:schemeClr val="dk1"/>
                </a:solidFill>
              </a:rPr>
              <a:t>Garantía</a:t>
            </a: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lang="en-US" sz="1600">
                <a:solidFill>
                  <a:schemeClr val="dk1"/>
                </a:solidFill>
              </a:rPr>
              <a:t>(DR.0004-20, Art.148).</a:t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b="1" i="0" sz="1600" u="sng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5" name="Google Shape;175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356300" y="1958138"/>
            <a:ext cx="2830255" cy="2855980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4"/>
          <p:cNvSpPr/>
          <p:nvPr/>
        </p:nvSpPr>
        <p:spPr>
          <a:xfrm>
            <a:off x="5994688" y="1576685"/>
            <a:ext cx="1795500" cy="381600"/>
          </a:xfrm>
          <a:prstGeom prst="rightArrow">
            <a:avLst>
              <a:gd fmla="val 50000" name="adj1"/>
              <a:gd fmla="val 50000" name="adj2"/>
            </a:avLst>
          </a:prstGeom>
          <a:gradFill>
            <a:gsLst>
              <a:gs pos="0">
                <a:srgbClr val="BBD6EE"/>
              </a:gs>
              <a:gs pos="46000">
                <a:srgbClr val="629FD6"/>
              </a:gs>
              <a:gs pos="100000">
                <a:srgbClr val="255D91"/>
              </a:gs>
            </a:gsLst>
            <a:path path="circle">
              <a:fillToRect b="50%" l="50%" r="50%" t="50%"/>
            </a:path>
            <a:tileRect/>
          </a:gradFill>
          <a:ln cap="flat" cmpd="sng" w="25400">
            <a:solidFill>
              <a:srgbClr val="42719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5"/>
          <p:cNvSpPr/>
          <p:nvPr/>
        </p:nvSpPr>
        <p:spPr>
          <a:xfrm rot="5400000">
            <a:off x="5736000" y="-5736000"/>
            <a:ext cx="720000" cy="12192000"/>
          </a:xfrm>
          <a:prstGeom prst="rect">
            <a:avLst/>
          </a:prstGeom>
          <a:solidFill>
            <a:srgbClr val="98032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EFEFE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3" name="Google Shape;183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80614"/>
            <a:ext cx="12192000" cy="794663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5"/>
          <p:cNvSpPr/>
          <p:nvPr/>
        </p:nvSpPr>
        <p:spPr>
          <a:xfrm rot="5400000">
            <a:off x="5916000" y="582000"/>
            <a:ext cx="360000" cy="12192000"/>
          </a:xfrm>
          <a:prstGeom prst="rect">
            <a:avLst/>
          </a:prstGeom>
          <a:solidFill>
            <a:srgbClr val="50001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EFEFE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5"/>
          <p:cNvSpPr txBox="1"/>
          <p:nvPr/>
        </p:nvSpPr>
        <p:spPr>
          <a:xfrm>
            <a:off x="3721278" y="1324926"/>
            <a:ext cx="5251759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GARANTÍAS ELECTRÓNICAS</a:t>
            </a:r>
            <a:endParaRPr b="1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5"/>
          <p:cNvSpPr txBox="1"/>
          <p:nvPr/>
        </p:nvSpPr>
        <p:spPr>
          <a:xfrm>
            <a:off x="551146" y="2021613"/>
            <a:ext cx="11173216" cy="12618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❖"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PÓLIZAS ELECTRÓNICAS DE SEGURO DE CAUCIÓN CON FIRMA DIGITAL – </a:t>
            </a: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Aplica  Resolución Nº0292-MHF-2020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Cumplen con los mismos requisitos de la pólizas soporte papel-Inciso 3 ) Articulo 147 del DR Nº0004-2020-apartados  a) hasta e)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y los apartados f) y g)</a:t>
            </a:r>
            <a:endParaRPr/>
          </a:p>
        </p:txBody>
      </p:sp>
      <p:cxnSp>
        <p:nvCxnSpPr>
          <p:cNvPr id="187" name="Google Shape;187;p5"/>
          <p:cNvCxnSpPr/>
          <p:nvPr/>
        </p:nvCxnSpPr>
        <p:spPr>
          <a:xfrm>
            <a:off x="1638795" y="2888037"/>
            <a:ext cx="1772761" cy="68104"/>
          </a:xfrm>
          <a:prstGeom prst="straightConnector1">
            <a:avLst/>
          </a:prstGeom>
          <a:noFill/>
          <a:ln cap="flat" cmpd="sng" w="9525">
            <a:solidFill>
              <a:srgbClr val="5597D3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188" name="Google Shape;188;p5"/>
          <p:cNvCxnSpPr>
            <a:endCxn id="189" idx="1"/>
          </p:cNvCxnSpPr>
          <p:nvPr/>
        </p:nvCxnSpPr>
        <p:spPr>
          <a:xfrm>
            <a:off x="2468778" y="3257696"/>
            <a:ext cx="1252500" cy="376800"/>
          </a:xfrm>
          <a:prstGeom prst="straightConnector1">
            <a:avLst/>
          </a:prstGeom>
          <a:noFill/>
          <a:ln cap="flat" cmpd="sng" w="9525">
            <a:solidFill>
              <a:srgbClr val="5597D3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189" name="Google Shape;189;p5"/>
          <p:cNvSpPr txBox="1"/>
          <p:nvPr/>
        </p:nvSpPr>
        <p:spPr>
          <a:xfrm>
            <a:off x="3721278" y="3480607"/>
            <a:ext cx="374653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Certificación de firma del emisor de la póliza </a:t>
            </a:r>
            <a:endParaRPr/>
          </a:p>
        </p:txBody>
      </p:sp>
      <p:sp>
        <p:nvSpPr>
          <p:cNvPr id="190" name="Google Shape;190;p5"/>
          <p:cNvSpPr txBox="1"/>
          <p:nvPr/>
        </p:nvSpPr>
        <p:spPr>
          <a:xfrm>
            <a:off x="3482233" y="2802253"/>
            <a:ext cx="567815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Legalización de Escribano Público de la jurisdicción que corresponda</a:t>
            </a:r>
            <a:endParaRPr/>
          </a:p>
        </p:txBody>
      </p:sp>
      <p:sp>
        <p:nvSpPr>
          <p:cNvPr id="191" name="Google Shape;191;p5"/>
          <p:cNvSpPr txBox="1"/>
          <p:nvPr/>
        </p:nvSpPr>
        <p:spPr>
          <a:xfrm>
            <a:off x="945635" y="3866560"/>
            <a:ext cx="10778700" cy="230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«Deben estipularse en los Pliegos de Condiciones Particulares»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1) Presentación:*CD/Pen drive/Correo electrónico declarado en el R.U.P.E.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2) Verificación: Archivo PDF C/firma digital y software pertinente.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«Firma digital-Tramitar en la Secretaría de la Gestión Pública- Ing. </a:t>
            </a:r>
            <a:r>
              <a:rPr lang="en-US">
                <a:solidFill>
                  <a:schemeClr val="dk1"/>
                </a:solidFill>
              </a:rPr>
              <a:t>Gargiulo</a:t>
            </a: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- 2º Piso Ingreso Núcleo 6 interno 6896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3) Registración: SIIF según Anexo II de Resolución Nº0292-MHF-2020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4) Devolución o Ejecución: UOC o Tesorería correspondiente notifica la Liberación o Ejecución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El proveedor puede consultar en  web la liberación «consultaproveedores.sanjuan.gov.ar»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		      (Tramitar clave en la TGP 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             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Google Shape;196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25959" y="1981200"/>
            <a:ext cx="6503437" cy="1872343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6"/>
          <p:cNvSpPr/>
          <p:nvPr/>
        </p:nvSpPr>
        <p:spPr>
          <a:xfrm rot="5400000">
            <a:off x="5916000" y="582000"/>
            <a:ext cx="360000" cy="12192000"/>
          </a:xfrm>
          <a:prstGeom prst="rect">
            <a:avLst/>
          </a:prstGeom>
          <a:solidFill>
            <a:srgbClr val="50001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EFEFE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6"/>
          <p:cNvSpPr/>
          <p:nvPr/>
        </p:nvSpPr>
        <p:spPr>
          <a:xfrm rot="5400000">
            <a:off x="5916000" y="-5916000"/>
            <a:ext cx="360000" cy="12192000"/>
          </a:xfrm>
          <a:prstGeom prst="rect">
            <a:avLst/>
          </a:prstGeom>
          <a:solidFill>
            <a:srgbClr val="50001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EFEFE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Corina</dc:creator>
</cp:coreProperties>
</file>