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797675" cy="9926625"/>
  <p:embeddedFontLst>
    <p:embeddedFont>
      <p:font typeface="Lustria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2" roundtripDataSignature="AMtx7miOwkzaGad6wbkH4q7G26ZuytuQ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ustria-regular.fntdata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:notes"/>
          <p:cNvSpPr txBox="1"/>
          <p:nvPr>
            <p:ph idx="1" type="body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1:notes"/>
          <p:cNvSpPr txBox="1"/>
          <p:nvPr>
            <p:ph idx="12" type="sldNum"/>
          </p:nvPr>
        </p:nvSpPr>
        <p:spPr>
          <a:xfrm>
            <a:off x="3850443" y="9428583"/>
            <a:ext cx="2945659" cy="497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59f0d050f_0_3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e59f0d050f_0_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bg>
      <p:bgPr>
        <a:solidFill>
          <a:srgbClr val="F2F2F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8"/>
          <p:cNvSpPr txBox="1"/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8"/>
          <p:cNvSpPr/>
          <p:nvPr/>
        </p:nvSpPr>
        <p:spPr>
          <a:xfrm>
            <a:off x="393701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770733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 rot="10800000">
            <a:off x="2597711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 rot="10800000">
            <a:off x="2971800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4798777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5175809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 rot="10800000">
            <a:off x="7002787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 rot="10800000">
            <a:off x="7376876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9203853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9580885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 rot="10800000">
            <a:off x="11407863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 rot="10800000">
            <a:off x="11781952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 rot="10800000">
            <a:off x="-1807367" y="2555644"/>
            <a:ext cx="2578099" cy="2713542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 rot="10800000">
            <a:off x="-1433278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8"/>
          <p:cNvSpPr/>
          <p:nvPr/>
        </p:nvSpPr>
        <p:spPr>
          <a:xfrm rot="10800000">
            <a:off x="892234" y="3042502"/>
            <a:ext cx="1583974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8"/>
          <p:cNvSpPr/>
          <p:nvPr/>
        </p:nvSpPr>
        <p:spPr>
          <a:xfrm rot="10800000">
            <a:off x="1008282" y="316400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8"/>
          <p:cNvSpPr/>
          <p:nvPr/>
        </p:nvSpPr>
        <p:spPr>
          <a:xfrm rot="10800000">
            <a:off x="3093301" y="3120428"/>
            <a:ext cx="1583974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8"/>
          <p:cNvSpPr/>
          <p:nvPr/>
        </p:nvSpPr>
        <p:spPr>
          <a:xfrm rot="10800000">
            <a:off x="5304013" y="3037767"/>
            <a:ext cx="1583974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8"/>
          <p:cNvSpPr/>
          <p:nvPr/>
        </p:nvSpPr>
        <p:spPr>
          <a:xfrm rot="10800000">
            <a:off x="7505078" y="3120428"/>
            <a:ext cx="1583974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8"/>
          <p:cNvSpPr/>
          <p:nvPr/>
        </p:nvSpPr>
        <p:spPr>
          <a:xfrm rot="10800000">
            <a:off x="9695686" y="3037767"/>
            <a:ext cx="1583974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8"/>
          <p:cNvSpPr/>
          <p:nvPr/>
        </p:nvSpPr>
        <p:spPr>
          <a:xfrm rot="10800000">
            <a:off x="3219534" y="324666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8"/>
          <p:cNvSpPr/>
          <p:nvPr/>
        </p:nvSpPr>
        <p:spPr>
          <a:xfrm rot="10800000">
            <a:off x="5423546" y="3164000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8"/>
          <p:cNvSpPr/>
          <p:nvPr/>
        </p:nvSpPr>
        <p:spPr>
          <a:xfrm rot="10800000">
            <a:off x="7631122" y="3246661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8"/>
          <p:cNvSpPr/>
          <p:nvPr/>
        </p:nvSpPr>
        <p:spPr>
          <a:xfrm rot="10800000">
            <a:off x="9819403" y="3163999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8"/>
          <p:cNvSpPr/>
          <p:nvPr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8"/>
          <p:cNvSpPr/>
          <p:nvPr/>
        </p:nvSpPr>
        <p:spPr>
          <a:xfrm>
            <a:off x="3824774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8"/>
          <p:cNvSpPr/>
          <p:nvPr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8"/>
          <p:cNvSpPr/>
          <p:nvPr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8"/>
          <p:cNvSpPr/>
          <p:nvPr/>
        </p:nvSpPr>
        <p:spPr>
          <a:xfrm>
            <a:off x="10427162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8"/>
          <p:cNvSpPr txBox="1"/>
          <p:nvPr>
            <p:ph idx="1" type="body"/>
          </p:nvPr>
        </p:nvSpPr>
        <p:spPr>
          <a:xfrm>
            <a:off x="3186063" y="33829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7200"/>
              <a:buNone/>
              <a:defRPr b="1" sz="7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2" type="body"/>
          </p:nvPr>
        </p:nvSpPr>
        <p:spPr>
          <a:xfrm>
            <a:off x="5407582" y="33041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b="1" sz="7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8"/>
          <p:cNvSpPr txBox="1"/>
          <p:nvPr>
            <p:ph idx="3" type="body"/>
          </p:nvPr>
        </p:nvSpPr>
        <p:spPr>
          <a:xfrm>
            <a:off x="1012553" y="3302231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7200"/>
              <a:buNone/>
              <a:defRPr b="1" sz="7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28"/>
          <p:cNvSpPr txBox="1"/>
          <p:nvPr>
            <p:ph idx="4" type="body"/>
          </p:nvPr>
        </p:nvSpPr>
        <p:spPr>
          <a:xfrm>
            <a:off x="7610121" y="343035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b="1" sz="72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8"/>
          <p:cNvSpPr txBox="1"/>
          <p:nvPr>
            <p:ph idx="5" type="body"/>
          </p:nvPr>
        </p:nvSpPr>
        <p:spPr>
          <a:xfrm>
            <a:off x="9814130" y="3297135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b="1" sz="7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8"/>
          <p:cNvSpPr/>
          <p:nvPr/>
        </p:nvSpPr>
        <p:spPr>
          <a:xfrm rot="10800000">
            <a:off x="1526274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8"/>
          <p:cNvSpPr/>
          <p:nvPr/>
        </p:nvSpPr>
        <p:spPr>
          <a:xfrm rot="10800000">
            <a:off x="3728810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8"/>
          <p:cNvSpPr/>
          <p:nvPr/>
        </p:nvSpPr>
        <p:spPr>
          <a:xfrm rot="10800000">
            <a:off x="5931350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8"/>
          <p:cNvSpPr/>
          <p:nvPr/>
        </p:nvSpPr>
        <p:spPr>
          <a:xfrm rot="10800000">
            <a:off x="8133886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8"/>
          <p:cNvSpPr/>
          <p:nvPr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8"/>
          <p:cNvSpPr txBox="1"/>
          <p:nvPr>
            <p:ph idx="6" type="body"/>
          </p:nvPr>
        </p:nvSpPr>
        <p:spPr>
          <a:xfrm>
            <a:off x="323865" y="5443524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7" type="body"/>
          </p:nvPr>
        </p:nvSpPr>
        <p:spPr>
          <a:xfrm>
            <a:off x="2603674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28"/>
          <p:cNvSpPr txBox="1"/>
          <p:nvPr>
            <p:ph idx="8" type="body"/>
          </p:nvPr>
        </p:nvSpPr>
        <p:spPr>
          <a:xfrm>
            <a:off x="6940193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9" type="body"/>
          </p:nvPr>
        </p:nvSpPr>
        <p:spPr>
          <a:xfrm>
            <a:off x="4676538" y="5440825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3" type="body"/>
          </p:nvPr>
        </p:nvSpPr>
        <p:spPr>
          <a:xfrm>
            <a:off x="9029211" y="5425937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8"/>
          <p:cNvSpPr/>
          <p:nvPr/>
        </p:nvSpPr>
        <p:spPr>
          <a:xfrm flipH="1">
            <a:off x="159397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8"/>
          <p:cNvSpPr/>
          <p:nvPr/>
        </p:nvSpPr>
        <p:spPr>
          <a:xfrm flipH="1">
            <a:off x="599670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8"/>
          <p:cNvSpPr/>
          <p:nvPr/>
        </p:nvSpPr>
        <p:spPr>
          <a:xfrm flipH="1">
            <a:off x="10395454" y="5182452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8"/>
          <p:cNvSpPr/>
          <p:nvPr/>
        </p:nvSpPr>
        <p:spPr>
          <a:xfrm flipH="1">
            <a:off x="3795674" y="2447011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8"/>
          <p:cNvSpPr/>
          <p:nvPr/>
        </p:nvSpPr>
        <p:spPr>
          <a:xfrm flipH="1">
            <a:off x="8199591" y="2439404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" name="Google Shape;27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80327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"/>
          <p:cNvSpPr txBox="1"/>
          <p:nvPr/>
        </p:nvSpPr>
        <p:spPr>
          <a:xfrm>
            <a:off x="4090525" y="580725"/>
            <a:ext cx="76341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RÉGIMEN DE COMPRAS Y CONTRATACIONES DE BIENES Y SERVICIOS GOBIERNO DE SAN JUAN</a:t>
            </a:r>
            <a:endParaRPr b="1" i="0" sz="5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/>
          <p:nvPr/>
        </p:nvSpPr>
        <p:spPr>
          <a:xfrm rot="5400000">
            <a:off x="5181600" y="-152400"/>
            <a:ext cx="18288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731" y="580734"/>
            <a:ext cx="1646835" cy="1832681"/>
          </a:xfrm>
          <a:prstGeom prst="ellipse">
            <a:avLst/>
          </a:prstGeom>
          <a:noFill/>
          <a:ln cap="rnd" cmpd="sng" w="63500">
            <a:solidFill>
              <a:srgbClr val="A20000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0392"/>
              </a:srgbClr>
            </a:outerShdw>
          </a:effectLst>
        </p:spPr>
      </p:pic>
      <p:sp>
        <p:nvSpPr>
          <p:cNvPr id="144" name="Google Shape;144;p1"/>
          <p:cNvSpPr/>
          <p:nvPr/>
        </p:nvSpPr>
        <p:spPr>
          <a:xfrm>
            <a:off x="411750" y="4057650"/>
            <a:ext cx="11295900" cy="8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MÓDULO II: PROCEDIMIENTO DE COMPRAS Y CONTRATACIONES</a:t>
            </a:r>
            <a:endParaRPr b="0" i="0" sz="2200" u="none" cap="none" strike="noStrike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645575" y="4919250"/>
            <a:ext cx="11295900" cy="14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ANTICIPOS FINANCIEROS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/>
          <p:nvPr/>
        </p:nvSpPr>
        <p:spPr>
          <a:xfrm rot="1384675">
            <a:off x="9882296" y="2659363"/>
            <a:ext cx="2025238" cy="186489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"/>
          <p:cNvSpPr/>
          <p:nvPr/>
        </p:nvSpPr>
        <p:spPr>
          <a:xfrm rot="5400000">
            <a:off x="5916000" y="58200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4502541" y="6523947"/>
            <a:ext cx="2527651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69545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"/>
          <p:cNvSpPr txBox="1"/>
          <p:nvPr/>
        </p:nvSpPr>
        <p:spPr>
          <a:xfrm>
            <a:off x="838200" y="1362754"/>
            <a:ext cx="10515600" cy="8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200" u="none" cap="none" strike="noStrike">
                <a:solidFill>
                  <a:srgbClr val="50001B"/>
                </a:solidFill>
                <a:latin typeface="Arial"/>
                <a:ea typeface="Arial"/>
                <a:cs typeface="Arial"/>
                <a:sym typeface="Arial"/>
              </a:rPr>
              <a:t>ANTICIPO DE FONDOS -(Art.33 Ley 2000-A 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200" u="none" cap="none" strike="noStrike">
                <a:solidFill>
                  <a:srgbClr val="50001B"/>
                </a:solidFill>
                <a:latin typeface="Arial"/>
                <a:ea typeface="Arial"/>
                <a:cs typeface="Arial"/>
                <a:sym typeface="Arial"/>
              </a:rPr>
              <a:t>Art.121 de DR 0004-2020)</a:t>
            </a:r>
            <a:endParaRPr b="1" i="0" sz="2200" u="none" cap="none" strike="noStrike">
              <a:solidFill>
                <a:srgbClr val="50001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/>
          <p:nvPr/>
        </p:nvSpPr>
        <p:spPr>
          <a:xfrm rot="-491580">
            <a:off x="1393688" y="2454881"/>
            <a:ext cx="2055978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Se pueden anticipar fondos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 a cuenta de adquisiciones de bienes y servicios?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"/>
          <p:cNvSpPr txBox="1"/>
          <p:nvPr/>
        </p:nvSpPr>
        <p:spPr>
          <a:xfrm rot="-378121">
            <a:off x="7588223" y="2241810"/>
            <a:ext cx="2291937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SI, cuando sea la única forma de contratación posible y beneficie los intereses del Estado Provincial. </a:t>
            </a:r>
            <a:endParaRPr b="0" i="0" sz="1800" u="none" cap="none" strike="noStrike">
              <a:solidFill>
                <a:srgbClr val="0000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58" name="Google Shape;158;p2"/>
          <p:cNvSpPr txBox="1"/>
          <p:nvPr/>
        </p:nvSpPr>
        <p:spPr>
          <a:xfrm rot="-432007">
            <a:off x="10027643" y="2962381"/>
            <a:ext cx="1816726" cy="1385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Es importante considerar que debe constituirse </a:t>
            </a:r>
            <a:r>
              <a:rPr b="1" lang="en-US">
                <a:latin typeface="Lustria"/>
                <a:ea typeface="Lustria"/>
                <a:cs typeface="Lustria"/>
                <a:sym typeface="Lustria"/>
              </a:rPr>
              <a:t>GARANTÍA</a:t>
            </a:r>
            <a:r>
              <a:rPr b="1" i="0" lang="en-US" sz="14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 por el TOTAL  del monto anticipado!!</a:t>
            </a:r>
            <a:endParaRPr b="1" i="0" sz="1800" u="none" cap="none" strike="noStrike">
              <a:solidFill>
                <a:srgbClr val="0000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59" name="Google Shape;159;p2"/>
          <p:cNvSpPr/>
          <p:nvPr/>
        </p:nvSpPr>
        <p:spPr>
          <a:xfrm rot="-2563128">
            <a:off x="7420751" y="1902420"/>
            <a:ext cx="2476005" cy="2422567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r" dir="108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58823" y="3591808"/>
            <a:ext cx="1666875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26268" y="4126860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"/>
          <p:cNvSpPr/>
          <p:nvPr/>
        </p:nvSpPr>
        <p:spPr>
          <a:xfrm rot="-3931674">
            <a:off x="1041739" y="2217689"/>
            <a:ext cx="2476040" cy="242261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r" dir="108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advClick="0" advTm="69876" spd="slow" p14:dur="1500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59f0d050f_0_3"/>
          <p:cNvSpPr/>
          <p:nvPr/>
        </p:nvSpPr>
        <p:spPr>
          <a:xfrm rot="5400000">
            <a:off x="5916000" y="-5916000"/>
            <a:ext cx="36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e59f0d050f_0_3"/>
          <p:cNvSpPr/>
          <p:nvPr/>
        </p:nvSpPr>
        <p:spPr>
          <a:xfrm rot="5400000">
            <a:off x="5916000" y="52606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e59f0d050f_0_3"/>
          <p:cNvSpPr/>
          <p:nvPr/>
        </p:nvSpPr>
        <p:spPr>
          <a:xfrm>
            <a:off x="4502541" y="6523947"/>
            <a:ext cx="2527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ge59f0d050f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60000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e59f0d050f_0_3"/>
          <p:cNvSpPr txBox="1"/>
          <p:nvPr/>
        </p:nvSpPr>
        <p:spPr>
          <a:xfrm>
            <a:off x="1698173" y="1579098"/>
            <a:ext cx="7837714" cy="44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CONSIDERACIONES DE ANTICIPOS DE FONDOS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Organismo contratante realiza Informe fundado que justifique el anticipo de fondos ( única modalidad de contratación  y beneficia al Estado).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efectúa en un pago único.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 estar establecido en el Pliego Particular.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caso de entregas parciales, el descuento del Anticipo se realiza en el primer pago. Es decir que el monto del primer pago debe </a:t>
            </a:r>
            <a:r>
              <a:rPr lang="en-US" sz="1800"/>
              <a:t>cubrir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 total de los fondos anticipados.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e59f0d050f_0_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35887" y="3718642"/>
            <a:ext cx="1508165" cy="1508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/>
          <p:nvPr/>
        </p:nvSpPr>
        <p:spPr>
          <a:xfrm rot="5400000">
            <a:off x="5916000" y="666064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1"/>
          <p:cNvSpPr/>
          <p:nvPr/>
        </p:nvSpPr>
        <p:spPr>
          <a:xfrm rot="5400000">
            <a:off x="5916000" y="-591600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60000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1"/>
          <p:cNvSpPr txBox="1"/>
          <p:nvPr/>
        </p:nvSpPr>
        <p:spPr>
          <a:xfrm>
            <a:off x="653472" y="1943600"/>
            <a:ext cx="6373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52050" y="3267113"/>
            <a:ext cx="1895475" cy="240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1"/>
          <p:cNvSpPr txBox="1"/>
          <p:nvPr/>
        </p:nvSpPr>
        <p:spPr>
          <a:xfrm>
            <a:off x="2652050" y="1422900"/>
            <a:ext cx="75783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CONSIDERACIONES DE ANTICIPOS DE FONDOS</a:t>
            </a:r>
            <a:endParaRPr b="1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OCC está llevando adelante a través del módulo del Sistema de Compras y Contrataciones, su  registración  con  los controles adecuados, de acuerdo a la normativa vigente.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097" y="2123704"/>
            <a:ext cx="6503437" cy="187234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4"/>
          <p:cNvSpPr/>
          <p:nvPr/>
        </p:nvSpPr>
        <p:spPr>
          <a:xfrm rot="5400000">
            <a:off x="5916000" y="666064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4"/>
          <p:cNvSpPr/>
          <p:nvPr/>
        </p:nvSpPr>
        <p:spPr>
          <a:xfrm rot="5400000">
            <a:off x="5916000" y="-591600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60000"/>
            <a:ext cx="12192000" cy="794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Corina</dc:creator>
</cp:coreProperties>
</file>