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http://customooxmlschemas.google.com/">
      <go:slidesCustomData xmlns:go="http://customooxmlschemas.google.com/" r:id="rId19" roundtripDataSignature="AMtx7mhrPlTjjoiNO0c4sBNnYGEOetvD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1: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1: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A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p:cSld name="1_Título y objetos">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7" name="Shape 67"/>
        <p:cNvGrpSpPr/>
        <p:nvPr/>
      </p:nvGrpSpPr>
      <p:grpSpPr>
        <a:xfrm>
          <a:off x="0" y="0"/>
          <a:ext cx="0" cy="0"/>
          <a:chOff x="0" y="0"/>
          <a:chExt cx="0" cy="0"/>
        </a:xfrm>
      </p:grpSpPr>
      <p:sp>
        <p:nvSpPr>
          <p:cNvPr id="68" name="Google Shape;68;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bg>
      <p:bgPr>
        <a:solidFill>
          <a:srgbClr val="F2F2F2"/>
        </a:solidFill>
      </p:bgPr>
    </p:bg>
    <p:spTree>
      <p:nvGrpSpPr>
        <p:cNvPr id="73" name="Shape 73"/>
        <p:cNvGrpSpPr/>
        <p:nvPr/>
      </p:nvGrpSpPr>
      <p:grpSpPr>
        <a:xfrm>
          <a:off x="0" y="0"/>
          <a:ext cx="0" cy="0"/>
          <a:chOff x="0" y="0"/>
          <a:chExt cx="0" cy="0"/>
        </a:xfrm>
      </p:grpSpPr>
      <p:sp>
        <p:nvSpPr>
          <p:cNvPr id="74" name="Google Shape;74;p23"/>
          <p:cNvSpPr txBox="1"/>
          <p:nvPr>
            <p:ph type="title"/>
          </p:nvPr>
        </p:nvSpPr>
        <p:spPr>
          <a:xfrm>
            <a:off x="838200" y="323085"/>
            <a:ext cx="10515600" cy="58080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3"/>
          <p:cNvSpPr/>
          <p:nvPr/>
        </p:nvSpPr>
        <p:spPr>
          <a:xfrm>
            <a:off x="393701" y="2555644"/>
            <a:ext cx="2578099" cy="2713542"/>
          </a:xfrm>
          <a:prstGeom prst="blockArc">
            <a:avLst>
              <a:gd fmla="val 10800000" name="adj1"/>
              <a:gd fmla="val 0" name="adj2"/>
              <a:gd fmla="val 25000" name="adj3"/>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 name="Google Shape;76;p23"/>
          <p:cNvSpPr/>
          <p:nvPr/>
        </p:nvSpPr>
        <p:spPr>
          <a:xfrm>
            <a:off x="770733" y="2921000"/>
            <a:ext cx="1826978" cy="182697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7" name="Google Shape;77;p23"/>
          <p:cNvSpPr/>
          <p:nvPr/>
        </p:nvSpPr>
        <p:spPr>
          <a:xfrm rot="10800000">
            <a:off x="2597711" y="2555644"/>
            <a:ext cx="2578099" cy="2713542"/>
          </a:xfrm>
          <a:prstGeom prst="blockArc">
            <a:avLst>
              <a:gd fmla="val 10800000" name="adj1"/>
              <a:gd fmla="val 0" name="adj2"/>
              <a:gd fmla="val 25000" name="adj3"/>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 name="Google Shape;78;p23"/>
          <p:cNvSpPr/>
          <p:nvPr/>
        </p:nvSpPr>
        <p:spPr>
          <a:xfrm rot="10800000">
            <a:off x="2971800" y="2998926"/>
            <a:ext cx="1826978" cy="182697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23"/>
          <p:cNvSpPr/>
          <p:nvPr/>
        </p:nvSpPr>
        <p:spPr>
          <a:xfrm>
            <a:off x="4798777" y="2555644"/>
            <a:ext cx="2578099" cy="2713542"/>
          </a:xfrm>
          <a:prstGeom prst="blockArc">
            <a:avLst>
              <a:gd fmla="val 10800000" name="adj1"/>
              <a:gd fmla="val 0" name="adj2"/>
              <a:gd fmla="val 25000" name="adj3"/>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p23"/>
          <p:cNvSpPr/>
          <p:nvPr/>
        </p:nvSpPr>
        <p:spPr>
          <a:xfrm>
            <a:off x="5175809" y="2921000"/>
            <a:ext cx="1826978" cy="182697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 name="Google Shape;81;p23"/>
          <p:cNvSpPr/>
          <p:nvPr/>
        </p:nvSpPr>
        <p:spPr>
          <a:xfrm rot="10800000">
            <a:off x="7002787" y="2555644"/>
            <a:ext cx="2578099" cy="2713542"/>
          </a:xfrm>
          <a:prstGeom prst="blockArc">
            <a:avLst>
              <a:gd fmla="val 10800000" name="adj1"/>
              <a:gd fmla="val 0" name="adj2"/>
              <a:gd fmla="val 25000" name="adj3"/>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 name="Google Shape;82;p23"/>
          <p:cNvSpPr/>
          <p:nvPr/>
        </p:nvSpPr>
        <p:spPr>
          <a:xfrm rot="10800000">
            <a:off x="7376876" y="2998926"/>
            <a:ext cx="1826978" cy="182697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3" name="Google Shape;83;p23"/>
          <p:cNvSpPr/>
          <p:nvPr/>
        </p:nvSpPr>
        <p:spPr>
          <a:xfrm>
            <a:off x="9203853" y="2555644"/>
            <a:ext cx="2578099" cy="2713542"/>
          </a:xfrm>
          <a:prstGeom prst="blockArc">
            <a:avLst>
              <a:gd fmla="val 10800000" name="adj1"/>
              <a:gd fmla="val 0" name="adj2"/>
              <a:gd fmla="val 25000" name="adj3"/>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p23"/>
          <p:cNvSpPr/>
          <p:nvPr/>
        </p:nvSpPr>
        <p:spPr>
          <a:xfrm>
            <a:off x="9580885" y="2921000"/>
            <a:ext cx="1826978" cy="182697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23"/>
          <p:cNvSpPr/>
          <p:nvPr/>
        </p:nvSpPr>
        <p:spPr>
          <a:xfrm rot="10800000">
            <a:off x="11407863" y="2555644"/>
            <a:ext cx="2578099" cy="2713542"/>
          </a:xfrm>
          <a:prstGeom prst="blockArc">
            <a:avLst>
              <a:gd fmla="val 10800000" name="adj1"/>
              <a:gd fmla="val 0" name="adj2"/>
              <a:gd fmla="val 25000" name="adj3"/>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23"/>
          <p:cNvSpPr/>
          <p:nvPr/>
        </p:nvSpPr>
        <p:spPr>
          <a:xfrm rot="10800000">
            <a:off x="11781952" y="2998926"/>
            <a:ext cx="1826978" cy="182697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23"/>
          <p:cNvSpPr/>
          <p:nvPr/>
        </p:nvSpPr>
        <p:spPr>
          <a:xfrm rot="10800000">
            <a:off x="-1807367" y="2555644"/>
            <a:ext cx="2578099" cy="2713542"/>
          </a:xfrm>
          <a:prstGeom prst="blockArc">
            <a:avLst>
              <a:gd fmla="val 10800000" name="adj1"/>
              <a:gd fmla="val 0" name="adj2"/>
              <a:gd fmla="val 25000" name="adj3"/>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23"/>
          <p:cNvSpPr/>
          <p:nvPr/>
        </p:nvSpPr>
        <p:spPr>
          <a:xfrm rot="10800000">
            <a:off x="-1433278" y="2998926"/>
            <a:ext cx="1826978" cy="182697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9" name="Google Shape;89;p23"/>
          <p:cNvSpPr/>
          <p:nvPr/>
        </p:nvSpPr>
        <p:spPr>
          <a:xfrm rot="10800000">
            <a:off x="892234" y="3042502"/>
            <a:ext cx="1583974" cy="158397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0" name="Google Shape;90;p23"/>
          <p:cNvSpPr/>
          <p:nvPr/>
        </p:nvSpPr>
        <p:spPr>
          <a:xfrm rot="10800000">
            <a:off x="1008282" y="3164002"/>
            <a:ext cx="1331505" cy="1331505"/>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23"/>
          <p:cNvSpPr/>
          <p:nvPr/>
        </p:nvSpPr>
        <p:spPr>
          <a:xfrm rot="10800000">
            <a:off x="3093301" y="3120428"/>
            <a:ext cx="1583974" cy="158397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 name="Google Shape;92;p23"/>
          <p:cNvSpPr/>
          <p:nvPr/>
        </p:nvSpPr>
        <p:spPr>
          <a:xfrm rot="10800000">
            <a:off x="5304013" y="3037767"/>
            <a:ext cx="1583974" cy="158397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23"/>
          <p:cNvSpPr/>
          <p:nvPr/>
        </p:nvSpPr>
        <p:spPr>
          <a:xfrm rot="10800000">
            <a:off x="7505078" y="3120428"/>
            <a:ext cx="1583974" cy="158397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 name="Google Shape;94;p23"/>
          <p:cNvSpPr/>
          <p:nvPr/>
        </p:nvSpPr>
        <p:spPr>
          <a:xfrm rot="10800000">
            <a:off x="9695686" y="3037767"/>
            <a:ext cx="1583974" cy="15839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23"/>
          <p:cNvSpPr/>
          <p:nvPr/>
        </p:nvSpPr>
        <p:spPr>
          <a:xfrm rot="10800000">
            <a:off x="3219534" y="3246662"/>
            <a:ext cx="1331505" cy="1331505"/>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23"/>
          <p:cNvSpPr/>
          <p:nvPr/>
        </p:nvSpPr>
        <p:spPr>
          <a:xfrm rot="10800000">
            <a:off x="5423546" y="3164000"/>
            <a:ext cx="1331505" cy="1331505"/>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23"/>
          <p:cNvSpPr/>
          <p:nvPr/>
        </p:nvSpPr>
        <p:spPr>
          <a:xfrm rot="10800000">
            <a:off x="7631122" y="3246661"/>
            <a:ext cx="1331505" cy="1331505"/>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8" name="Google Shape;98;p23"/>
          <p:cNvSpPr/>
          <p:nvPr/>
        </p:nvSpPr>
        <p:spPr>
          <a:xfrm rot="10800000">
            <a:off x="9819403" y="3163999"/>
            <a:ext cx="1331505" cy="1331505"/>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9" name="Google Shape;99;p23"/>
          <p:cNvSpPr/>
          <p:nvPr/>
        </p:nvSpPr>
        <p:spPr>
          <a:xfrm>
            <a:off x="1623709" y="4583449"/>
            <a:ext cx="121024" cy="57205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 name="Google Shape;100;p23"/>
          <p:cNvSpPr/>
          <p:nvPr/>
        </p:nvSpPr>
        <p:spPr>
          <a:xfrm>
            <a:off x="3824774" y="2548369"/>
            <a:ext cx="121024" cy="57205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1" name="Google Shape;101;p23"/>
          <p:cNvSpPr/>
          <p:nvPr/>
        </p:nvSpPr>
        <p:spPr>
          <a:xfrm>
            <a:off x="6035487" y="4621738"/>
            <a:ext cx="121024" cy="57205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p23"/>
          <p:cNvSpPr/>
          <p:nvPr/>
        </p:nvSpPr>
        <p:spPr>
          <a:xfrm>
            <a:off x="8229853" y="2555644"/>
            <a:ext cx="121024" cy="57205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23"/>
          <p:cNvSpPr/>
          <p:nvPr/>
        </p:nvSpPr>
        <p:spPr>
          <a:xfrm>
            <a:off x="10427162" y="4621738"/>
            <a:ext cx="121024" cy="57205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4" name="Google Shape;104;p23"/>
          <p:cNvSpPr txBox="1"/>
          <p:nvPr>
            <p:ph idx="1" type="body"/>
          </p:nvPr>
        </p:nvSpPr>
        <p:spPr>
          <a:xfrm>
            <a:off x="3186063" y="3382913"/>
            <a:ext cx="1360488" cy="13176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7200"/>
              <a:buNone/>
              <a:defRPr b="1" sz="7200">
                <a:solidFill>
                  <a:schemeClr val="accent3"/>
                </a:solidFill>
                <a:latin typeface="Arial"/>
                <a:ea typeface="Arial"/>
                <a:cs typeface="Arial"/>
                <a:sym typeface="Arial"/>
              </a:defRPr>
            </a:lvl1pPr>
            <a:lvl2pPr indent="-228600" lvl="1" marL="914400" algn="ctr">
              <a:lnSpc>
                <a:spcPct val="90000"/>
              </a:lnSpc>
              <a:spcBef>
                <a:spcPts val="500"/>
              </a:spcBef>
              <a:spcAft>
                <a:spcPts val="0"/>
              </a:spcAft>
              <a:buClr>
                <a:schemeClr val="dk1"/>
              </a:buClr>
              <a:buSzPts val="2400"/>
              <a:buNone/>
              <a:defRPr/>
            </a:lvl2pPr>
            <a:lvl3pPr indent="-228600" lvl="2" marL="1371600" algn="ctr">
              <a:lnSpc>
                <a:spcPct val="90000"/>
              </a:lnSpc>
              <a:spcBef>
                <a:spcPts val="500"/>
              </a:spcBef>
              <a:spcAft>
                <a:spcPts val="0"/>
              </a:spcAft>
              <a:buClr>
                <a:schemeClr val="dk1"/>
              </a:buClr>
              <a:buSzPts val="2000"/>
              <a:buNone/>
              <a:defRPr/>
            </a:lvl3pPr>
            <a:lvl4pPr indent="-228600" lvl="3" marL="1828800" algn="ctr">
              <a:lnSpc>
                <a:spcPct val="90000"/>
              </a:lnSpc>
              <a:spcBef>
                <a:spcPts val="500"/>
              </a:spcBef>
              <a:spcAft>
                <a:spcPts val="0"/>
              </a:spcAft>
              <a:buClr>
                <a:schemeClr val="dk1"/>
              </a:buClr>
              <a:buSzPts val="1800"/>
              <a:buNone/>
              <a:defRPr/>
            </a:lvl4pPr>
            <a:lvl5pPr indent="-228600" lvl="4" marL="2286000" algn="ctr">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3"/>
          <p:cNvSpPr txBox="1"/>
          <p:nvPr>
            <p:ph idx="2" type="body"/>
          </p:nvPr>
        </p:nvSpPr>
        <p:spPr>
          <a:xfrm>
            <a:off x="5407582" y="3304113"/>
            <a:ext cx="1360488" cy="13176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7200"/>
              <a:buNone/>
              <a:defRPr b="1" sz="7200">
                <a:solidFill>
                  <a:schemeClr val="accent6"/>
                </a:solidFill>
                <a:latin typeface="Arial"/>
                <a:ea typeface="Arial"/>
                <a:cs typeface="Arial"/>
                <a:sym typeface="Arial"/>
              </a:defRPr>
            </a:lvl1pPr>
            <a:lvl2pPr indent="-228600" lvl="1" marL="914400" algn="ctr">
              <a:lnSpc>
                <a:spcPct val="90000"/>
              </a:lnSpc>
              <a:spcBef>
                <a:spcPts val="500"/>
              </a:spcBef>
              <a:spcAft>
                <a:spcPts val="0"/>
              </a:spcAft>
              <a:buClr>
                <a:schemeClr val="dk1"/>
              </a:buClr>
              <a:buSzPts val="2400"/>
              <a:buNone/>
              <a:defRPr/>
            </a:lvl2pPr>
            <a:lvl3pPr indent="-228600" lvl="2" marL="1371600" algn="ctr">
              <a:lnSpc>
                <a:spcPct val="90000"/>
              </a:lnSpc>
              <a:spcBef>
                <a:spcPts val="500"/>
              </a:spcBef>
              <a:spcAft>
                <a:spcPts val="0"/>
              </a:spcAft>
              <a:buClr>
                <a:schemeClr val="dk1"/>
              </a:buClr>
              <a:buSzPts val="2000"/>
              <a:buNone/>
              <a:defRPr/>
            </a:lvl3pPr>
            <a:lvl4pPr indent="-228600" lvl="3" marL="1828800" algn="ctr">
              <a:lnSpc>
                <a:spcPct val="90000"/>
              </a:lnSpc>
              <a:spcBef>
                <a:spcPts val="500"/>
              </a:spcBef>
              <a:spcAft>
                <a:spcPts val="0"/>
              </a:spcAft>
              <a:buClr>
                <a:schemeClr val="dk1"/>
              </a:buClr>
              <a:buSzPts val="1800"/>
              <a:buNone/>
              <a:defRPr/>
            </a:lvl4pPr>
            <a:lvl5pPr indent="-228600" lvl="4" marL="2286000" algn="ctr">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3"/>
          <p:cNvSpPr txBox="1"/>
          <p:nvPr>
            <p:ph idx="3" type="body"/>
          </p:nvPr>
        </p:nvSpPr>
        <p:spPr>
          <a:xfrm>
            <a:off x="1012553" y="3302231"/>
            <a:ext cx="1360488" cy="13176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7200"/>
              <a:buNone/>
              <a:defRPr b="1" sz="7200">
                <a:solidFill>
                  <a:schemeClr val="accent2"/>
                </a:solidFill>
                <a:latin typeface="Arial"/>
                <a:ea typeface="Arial"/>
                <a:cs typeface="Arial"/>
                <a:sym typeface="Arial"/>
              </a:defRPr>
            </a:lvl1pPr>
            <a:lvl2pPr indent="-228600" lvl="1" marL="914400" algn="ctr">
              <a:lnSpc>
                <a:spcPct val="90000"/>
              </a:lnSpc>
              <a:spcBef>
                <a:spcPts val="500"/>
              </a:spcBef>
              <a:spcAft>
                <a:spcPts val="0"/>
              </a:spcAft>
              <a:buClr>
                <a:schemeClr val="dk1"/>
              </a:buClr>
              <a:buSzPts val="2400"/>
              <a:buNone/>
              <a:defRPr/>
            </a:lvl2pPr>
            <a:lvl3pPr indent="-228600" lvl="2" marL="1371600" algn="ctr">
              <a:lnSpc>
                <a:spcPct val="90000"/>
              </a:lnSpc>
              <a:spcBef>
                <a:spcPts val="500"/>
              </a:spcBef>
              <a:spcAft>
                <a:spcPts val="0"/>
              </a:spcAft>
              <a:buClr>
                <a:schemeClr val="dk1"/>
              </a:buClr>
              <a:buSzPts val="2000"/>
              <a:buNone/>
              <a:defRPr/>
            </a:lvl3pPr>
            <a:lvl4pPr indent="-228600" lvl="3" marL="1828800" algn="ctr">
              <a:lnSpc>
                <a:spcPct val="90000"/>
              </a:lnSpc>
              <a:spcBef>
                <a:spcPts val="500"/>
              </a:spcBef>
              <a:spcAft>
                <a:spcPts val="0"/>
              </a:spcAft>
              <a:buClr>
                <a:schemeClr val="dk1"/>
              </a:buClr>
              <a:buSzPts val="1800"/>
              <a:buNone/>
              <a:defRPr/>
            </a:lvl4pPr>
            <a:lvl5pPr indent="-228600" lvl="4" marL="2286000" algn="ctr">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3"/>
          <p:cNvSpPr txBox="1"/>
          <p:nvPr>
            <p:ph idx="4" type="body"/>
          </p:nvPr>
        </p:nvSpPr>
        <p:spPr>
          <a:xfrm>
            <a:off x="7610121" y="3430353"/>
            <a:ext cx="1360488" cy="13176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7200"/>
              <a:buNone/>
              <a:defRPr b="1" sz="7200">
                <a:solidFill>
                  <a:schemeClr val="accent4"/>
                </a:solidFill>
                <a:latin typeface="Arial"/>
                <a:ea typeface="Arial"/>
                <a:cs typeface="Arial"/>
                <a:sym typeface="Arial"/>
              </a:defRPr>
            </a:lvl1pPr>
            <a:lvl2pPr indent="-228600" lvl="1" marL="914400" algn="ctr">
              <a:lnSpc>
                <a:spcPct val="90000"/>
              </a:lnSpc>
              <a:spcBef>
                <a:spcPts val="500"/>
              </a:spcBef>
              <a:spcAft>
                <a:spcPts val="0"/>
              </a:spcAft>
              <a:buClr>
                <a:schemeClr val="dk1"/>
              </a:buClr>
              <a:buSzPts val="2400"/>
              <a:buNone/>
              <a:defRPr/>
            </a:lvl2pPr>
            <a:lvl3pPr indent="-228600" lvl="2" marL="1371600" algn="ctr">
              <a:lnSpc>
                <a:spcPct val="90000"/>
              </a:lnSpc>
              <a:spcBef>
                <a:spcPts val="500"/>
              </a:spcBef>
              <a:spcAft>
                <a:spcPts val="0"/>
              </a:spcAft>
              <a:buClr>
                <a:schemeClr val="dk1"/>
              </a:buClr>
              <a:buSzPts val="2000"/>
              <a:buNone/>
              <a:defRPr/>
            </a:lvl3pPr>
            <a:lvl4pPr indent="-228600" lvl="3" marL="1828800" algn="ctr">
              <a:lnSpc>
                <a:spcPct val="90000"/>
              </a:lnSpc>
              <a:spcBef>
                <a:spcPts val="500"/>
              </a:spcBef>
              <a:spcAft>
                <a:spcPts val="0"/>
              </a:spcAft>
              <a:buClr>
                <a:schemeClr val="dk1"/>
              </a:buClr>
              <a:buSzPts val="1800"/>
              <a:buNone/>
              <a:defRPr/>
            </a:lvl4pPr>
            <a:lvl5pPr indent="-228600" lvl="4" marL="2286000" algn="ctr">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3"/>
          <p:cNvSpPr txBox="1"/>
          <p:nvPr>
            <p:ph idx="5" type="body"/>
          </p:nvPr>
        </p:nvSpPr>
        <p:spPr>
          <a:xfrm>
            <a:off x="9814130" y="3297135"/>
            <a:ext cx="1360488" cy="13176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7200"/>
              <a:buNone/>
              <a:defRPr b="1" sz="7200">
                <a:solidFill>
                  <a:schemeClr val="accent1"/>
                </a:solidFill>
                <a:latin typeface="Arial"/>
                <a:ea typeface="Arial"/>
                <a:cs typeface="Arial"/>
                <a:sym typeface="Arial"/>
              </a:defRPr>
            </a:lvl1pPr>
            <a:lvl2pPr indent="-228600" lvl="1" marL="914400" algn="ctr">
              <a:lnSpc>
                <a:spcPct val="90000"/>
              </a:lnSpc>
              <a:spcBef>
                <a:spcPts val="500"/>
              </a:spcBef>
              <a:spcAft>
                <a:spcPts val="0"/>
              </a:spcAft>
              <a:buClr>
                <a:schemeClr val="dk1"/>
              </a:buClr>
              <a:buSzPts val="2400"/>
              <a:buNone/>
              <a:defRPr/>
            </a:lvl2pPr>
            <a:lvl3pPr indent="-228600" lvl="2" marL="1371600" algn="ctr">
              <a:lnSpc>
                <a:spcPct val="90000"/>
              </a:lnSpc>
              <a:spcBef>
                <a:spcPts val="500"/>
              </a:spcBef>
              <a:spcAft>
                <a:spcPts val="0"/>
              </a:spcAft>
              <a:buClr>
                <a:schemeClr val="dk1"/>
              </a:buClr>
              <a:buSzPts val="2000"/>
              <a:buNone/>
              <a:defRPr/>
            </a:lvl3pPr>
            <a:lvl4pPr indent="-228600" lvl="3" marL="1828800" algn="ctr">
              <a:lnSpc>
                <a:spcPct val="90000"/>
              </a:lnSpc>
              <a:spcBef>
                <a:spcPts val="500"/>
              </a:spcBef>
              <a:spcAft>
                <a:spcPts val="0"/>
              </a:spcAft>
              <a:buClr>
                <a:schemeClr val="dk1"/>
              </a:buClr>
              <a:buSzPts val="1800"/>
              <a:buNone/>
              <a:defRPr/>
            </a:lvl4pPr>
            <a:lvl5pPr indent="-228600" lvl="4" marL="2286000" algn="ctr">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3"/>
          <p:cNvSpPr/>
          <p:nvPr/>
        </p:nvSpPr>
        <p:spPr>
          <a:xfrm rot="10800000">
            <a:off x="1526274" y="5120291"/>
            <a:ext cx="312952" cy="31295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0" name="Google Shape;110;p23"/>
          <p:cNvSpPr/>
          <p:nvPr/>
        </p:nvSpPr>
        <p:spPr>
          <a:xfrm rot="10800000">
            <a:off x="3728810" y="2381306"/>
            <a:ext cx="312952" cy="312952"/>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1" name="Google Shape;111;p23"/>
          <p:cNvSpPr/>
          <p:nvPr/>
        </p:nvSpPr>
        <p:spPr>
          <a:xfrm rot="10800000">
            <a:off x="5931350" y="5112710"/>
            <a:ext cx="312952" cy="312952"/>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p23"/>
          <p:cNvSpPr/>
          <p:nvPr/>
        </p:nvSpPr>
        <p:spPr>
          <a:xfrm rot="10800000">
            <a:off x="8133886" y="2374356"/>
            <a:ext cx="312952" cy="312952"/>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3" name="Google Shape;113;p23"/>
          <p:cNvSpPr/>
          <p:nvPr/>
        </p:nvSpPr>
        <p:spPr>
          <a:xfrm rot="10800000">
            <a:off x="10328679" y="5112710"/>
            <a:ext cx="312952" cy="31295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4" name="Google Shape;114;p23"/>
          <p:cNvSpPr txBox="1"/>
          <p:nvPr>
            <p:ph idx="6" type="body"/>
          </p:nvPr>
        </p:nvSpPr>
        <p:spPr>
          <a:xfrm>
            <a:off x="323865" y="5443524"/>
            <a:ext cx="2700338" cy="1190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sz="2000">
                <a:solidFill>
                  <a:schemeClr val="dk1"/>
                </a:solidFill>
              </a:defRPr>
            </a:lvl2pPr>
            <a:lvl3pPr indent="-228600" lvl="2" marL="1371600" algn="l">
              <a:lnSpc>
                <a:spcPct val="90000"/>
              </a:lnSpc>
              <a:spcBef>
                <a:spcPts val="500"/>
              </a:spcBef>
              <a:spcAft>
                <a:spcPts val="0"/>
              </a:spcAft>
              <a:buClr>
                <a:schemeClr val="dk1"/>
              </a:buClr>
              <a:buSzPts val="2000"/>
              <a:buNone/>
              <a:defRPr sz="2000">
                <a:solidFill>
                  <a:schemeClr val="dk1"/>
                </a:solidFill>
              </a:defRPr>
            </a:lvl3pPr>
            <a:lvl4pPr indent="-228600" lvl="3" marL="1828800" algn="l">
              <a:lnSpc>
                <a:spcPct val="90000"/>
              </a:lnSpc>
              <a:spcBef>
                <a:spcPts val="500"/>
              </a:spcBef>
              <a:spcAft>
                <a:spcPts val="0"/>
              </a:spcAft>
              <a:buClr>
                <a:schemeClr val="dk1"/>
              </a:buClr>
              <a:buSzPts val="2000"/>
              <a:buNone/>
              <a:defRPr sz="2000">
                <a:solidFill>
                  <a:schemeClr val="dk1"/>
                </a:solidFill>
              </a:defRPr>
            </a:lvl4pPr>
            <a:lvl5pPr indent="-228600" lvl="4" marL="2286000" algn="l">
              <a:lnSpc>
                <a:spcPct val="90000"/>
              </a:lnSpc>
              <a:spcBef>
                <a:spcPts val="500"/>
              </a:spcBef>
              <a:spcAft>
                <a:spcPts val="0"/>
              </a:spcAft>
              <a:buClr>
                <a:schemeClr val="dk1"/>
              </a:buClr>
              <a:buSzPts val="2000"/>
              <a:buNone/>
              <a:defRPr sz="2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3"/>
          <p:cNvSpPr txBox="1"/>
          <p:nvPr>
            <p:ph idx="7" type="body"/>
          </p:nvPr>
        </p:nvSpPr>
        <p:spPr>
          <a:xfrm>
            <a:off x="2603674" y="1158262"/>
            <a:ext cx="2700338" cy="1190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sz="2000">
                <a:solidFill>
                  <a:schemeClr val="dk1"/>
                </a:solidFill>
              </a:defRPr>
            </a:lvl2pPr>
            <a:lvl3pPr indent="-228600" lvl="2" marL="1371600" algn="l">
              <a:lnSpc>
                <a:spcPct val="90000"/>
              </a:lnSpc>
              <a:spcBef>
                <a:spcPts val="500"/>
              </a:spcBef>
              <a:spcAft>
                <a:spcPts val="0"/>
              </a:spcAft>
              <a:buClr>
                <a:schemeClr val="dk1"/>
              </a:buClr>
              <a:buSzPts val="2000"/>
              <a:buNone/>
              <a:defRPr sz="2000">
                <a:solidFill>
                  <a:schemeClr val="dk1"/>
                </a:solidFill>
              </a:defRPr>
            </a:lvl3pPr>
            <a:lvl4pPr indent="-228600" lvl="3" marL="1828800" algn="l">
              <a:lnSpc>
                <a:spcPct val="90000"/>
              </a:lnSpc>
              <a:spcBef>
                <a:spcPts val="500"/>
              </a:spcBef>
              <a:spcAft>
                <a:spcPts val="0"/>
              </a:spcAft>
              <a:buClr>
                <a:schemeClr val="dk1"/>
              </a:buClr>
              <a:buSzPts val="2000"/>
              <a:buNone/>
              <a:defRPr sz="2000">
                <a:solidFill>
                  <a:schemeClr val="dk1"/>
                </a:solidFill>
              </a:defRPr>
            </a:lvl4pPr>
            <a:lvl5pPr indent="-228600" lvl="4" marL="2286000" algn="l">
              <a:lnSpc>
                <a:spcPct val="90000"/>
              </a:lnSpc>
              <a:spcBef>
                <a:spcPts val="500"/>
              </a:spcBef>
              <a:spcAft>
                <a:spcPts val="0"/>
              </a:spcAft>
              <a:buClr>
                <a:schemeClr val="dk1"/>
              </a:buClr>
              <a:buSzPts val="2000"/>
              <a:buNone/>
              <a:defRPr sz="2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3"/>
          <p:cNvSpPr txBox="1"/>
          <p:nvPr>
            <p:ph idx="8" type="body"/>
          </p:nvPr>
        </p:nvSpPr>
        <p:spPr>
          <a:xfrm>
            <a:off x="6940193" y="1158262"/>
            <a:ext cx="2700338" cy="1190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sz="2000">
                <a:solidFill>
                  <a:schemeClr val="dk1"/>
                </a:solidFill>
              </a:defRPr>
            </a:lvl2pPr>
            <a:lvl3pPr indent="-228600" lvl="2" marL="1371600" algn="l">
              <a:lnSpc>
                <a:spcPct val="90000"/>
              </a:lnSpc>
              <a:spcBef>
                <a:spcPts val="500"/>
              </a:spcBef>
              <a:spcAft>
                <a:spcPts val="0"/>
              </a:spcAft>
              <a:buClr>
                <a:schemeClr val="dk1"/>
              </a:buClr>
              <a:buSzPts val="2000"/>
              <a:buNone/>
              <a:defRPr sz="2000">
                <a:solidFill>
                  <a:schemeClr val="dk1"/>
                </a:solidFill>
              </a:defRPr>
            </a:lvl3pPr>
            <a:lvl4pPr indent="-228600" lvl="3" marL="1828800" algn="l">
              <a:lnSpc>
                <a:spcPct val="90000"/>
              </a:lnSpc>
              <a:spcBef>
                <a:spcPts val="500"/>
              </a:spcBef>
              <a:spcAft>
                <a:spcPts val="0"/>
              </a:spcAft>
              <a:buClr>
                <a:schemeClr val="dk1"/>
              </a:buClr>
              <a:buSzPts val="2000"/>
              <a:buNone/>
              <a:defRPr sz="2000">
                <a:solidFill>
                  <a:schemeClr val="dk1"/>
                </a:solidFill>
              </a:defRPr>
            </a:lvl4pPr>
            <a:lvl5pPr indent="-228600" lvl="4" marL="2286000" algn="l">
              <a:lnSpc>
                <a:spcPct val="90000"/>
              </a:lnSpc>
              <a:spcBef>
                <a:spcPts val="500"/>
              </a:spcBef>
              <a:spcAft>
                <a:spcPts val="0"/>
              </a:spcAft>
              <a:buClr>
                <a:schemeClr val="dk1"/>
              </a:buClr>
              <a:buSzPts val="2000"/>
              <a:buNone/>
              <a:defRPr sz="2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3"/>
          <p:cNvSpPr txBox="1"/>
          <p:nvPr>
            <p:ph idx="9" type="body"/>
          </p:nvPr>
        </p:nvSpPr>
        <p:spPr>
          <a:xfrm>
            <a:off x="4676538" y="5440825"/>
            <a:ext cx="2700338" cy="1190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sz="2000">
                <a:solidFill>
                  <a:schemeClr val="dk1"/>
                </a:solidFill>
              </a:defRPr>
            </a:lvl2pPr>
            <a:lvl3pPr indent="-228600" lvl="2" marL="1371600" algn="l">
              <a:lnSpc>
                <a:spcPct val="90000"/>
              </a:lnSpc>
              <a:spcBef>
                <a:spcPts val="500"/>
              </a:spcBef>
              <a:spcAft>
                <a:spcPts val="0"/>
              </a:spcAft>
              <a:buClr>
                <a:schemeClr val="dk1"/>
              </a:buClr>
              <a:buSzPts val="2000"/>
              <a:buNone/>
              <a:defRPr sz="2000">
                <a:solidFill>
                  <a:schemeClr val="dk1"/>
                </a:solidFill>
              </a:defRPr>
            </a:lvl3pPr>
            <a:lvl4pPr indent="-228600" lvl="3" marL="1828800" algn="l">
              <a:lnSpc>
                <a:spcPct val="90000"/>
              </a:lnSpc>
              <a:spcBef>
                <a:spcPts val="500"/>
              </a:spcBef>
              <a:spcAft>
                <a:spcPts val="0"/>
              </a:spcAft>
              <a:buClr>
                <a:schemeClr val="dk1"/>
              </a:buClr>
              <a:buSzPts val="2000"/>
              <a:buNone/>
              <a:defRPr sz="2000">
                <a:solidFill>
                  <a:schemeClr val="dk1"/>
                </a:solidFill>
              </a:defRPr>
            </a:lvl4pPr>
            <a:lvl5pPr indent="-228600" lvl="4" marL="2286000" algn="l">
              <a:lnSpc>
                <a:spcPct val="90000"/>
              </a:lnSpc>
              <a:spcBef>
                <a:spcPts val="500"/>
              </a:spcBef>
              <a:spcAft>
                <a:spcPts val="0"/>
              </a:spcAft>
              <a:buClr>
                <a:schemeClr val="dk1"/>
              </a:buClr>
              <a:buSzPts val="2000"/>
              <a:buNone/>
              <a:defRPr sz="2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3"/>
          <p:cNvSpPr txBox="1"/>
          <p:nvPr>
            <p:ph idx="13" type="body"/>
          </p:nvPr>
        </p:nvSpPr>
        <p:spPr>
          <a:xfrm>
            <a:off x="9029211" y="5425937"/>
            <a:ext cx="2700338" cy="1190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sz="2000">
                <a:solidFill>
                  <a:schemeClr val="dk1"/>
                </a:solidFill>
              </a:defRPr>
            </a:lvl2pPr>
            <a:lvl3pPr indent="-228600" lvl="2" marL="1371600" algn="l">
              <a:lnSpc>
                <a:spcPct val="90000"/>
              </a:lnSpc>
              <a:spcBef>
                <a:spcPts val="500"/>
              </a:spcBef>
              <a:spcAft>
                <a:spcPts val="0"/>
              </a:spcAft>
              <a:buClr>
                <a:schemeClr val="dk1"/>
              </a:buClr>
              <a:buSzPts val="2000"/>
              <a:buNone/>
              <a:defRPr sz="2000">
                <a:solidFill>
                  <a:schemeClr val="dk1"/>
                </a:solidFill>
              </a:defRPr>
            </a:lvl3pPr>
            <a:lvl4pPr indent="-228600" lvl="3" marL="1828800" algn="l">
              <a:lnSpc>
                <a:spcPct val="90000"/>
              </a:lnSpc>
              <a:spcBef>
                <a:spcPts val="500"/>
              </a:spcBef>
              <a:spcAft>
                <a:spcPts val="0"/>
              </a:spcAft>
              <a:buClr>
                <a:schemeClr val="dk1"/>
              </a:buClr>
              <a:buSzPts val="2000"/>
              <a:buNone/>
              <a:defRPr sz="2000">
                <a:solidFill>
                  <a:schemeClr val="dk1"/>
                </a:solidFill>
              </a:defRPr>
            </a:lvl4pPr>
            <a:lvl5pPr indent="-228600" lvl="4" marL="2286000" algn="l">
              <a:lnSpc>
                <a:spcPct val="90000"/>
              </a:lnSpc>
              <a:spcBef>
                <a:spcPts val="500"/>
              </a:spcBef>
              <a:spcAft>
                <a:spcPts val="0"/>
              </a:spcAft>
              <a:buClr>
                <a:schemeClr val="dk1"/>
              </a:buClr>
              <a:buSzPts val="2000"/>
              <a:buNone/>
              <a:defRPr sz="2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3"/>
          <p:cNvSpPr/>
          <p:nvPr/>
        </p:nvSpPr>
        <p:spPr>
          <a:xfrm flipH="1">
            <a:off x="1593972" y="5185996"/>
            <a:ext cx="181542" cy="181542"/>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0" name="Google Shape;120;p23"/>
          <p:cNvSpPr/>
          <p:nvPr/>
        </p:nvSpPr>
        <p:spPr>
          <a:xfrm flipH="1">
            <a:off x="5996702" y="5185996"/>
            <a:ext cx="181542" cy="181542"/>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1" name="Google Shape;121;p23"/>
          <p:cNvSpPr/>
          <p:nvPr/>
        </p:nvSpPr>
        <p:spPr>
          <a:xfrm flipH="1">
            <a:off x="10395454" y="5182452"/>
            <a:ext cx="181542" cy="181542"/>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2" name="Google Shape;122;p23"/>
          <p:cNvSpPr/>
          <p:nvPr/>
        </p:nvSpPr>
        <p:spPr>
          <a:xfrm flipH="1">
            <a:off x="3795674" y="2447011"/>
            <a:ext cx="181542" cy="181542"/>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3" name="Google Shape;123;p23"/>
          <p:cNvSpPr/>
          <p:nvPr/>
        </p:nvSpPr>
        <p:spPr>
          <a:xfrm flipH="1">
            <a:off x="8199591" y="2439404"/>
            <a:ext cx="181542" cy="181542"/>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6" name="Shape 16"/>
        <p:cNvGrpSpPr/>
        <p:nvPr/>
      </p:nvGrpSpPr>
      <p:grpSpPr>
        <a:xfrm>
          <a:off x="0" y="0"/>
          <a:ext cx="0" cy="0"/>
          <a:chOff x="0" y="0"/>
          <a:chExt cx="0" cy="0"/>
        </a:xfrm>
      </p:grpSpPr>
      <p:sp>
        <p:nvSpPr>
          <p:cNvPr id="17" name="Google Shape;17;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 name="Google Shape;1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2" name="Shape 22"/>
        <p:cNvGrpSpPr/>
        <p:nvPr/>
      </p:nvGrpSpPr>
      <p:grpSpPr>
        <a:xfrm>
          <a:off x="0" y="0"/>
          <a:ext cx="0" cy="0"/>
          <a:chOff x="0" y="0"/>
          <a:chExt cx="0" cy="0"/>
        </a:xfrm>
      </p:grpSpPr>
      <p:sp>
        <p:nvSpPr>
          <p:cNvPr id="23" name="Google Shape;2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9" name="Shape 29"/>
        <p:cNvGrpSpPr/>
        <p:nvPr/>
      </p:nvGrpSpPr>
      <p:grpSpPr>
        <a:xfrm>
          <a:off x="0" y="0"/>
          <a:ext cx="0" cy="0"/>
          <a:chOff x="0" y="0"/>
          <a:chExt cx="0" cy="0"/>
        </a:xfrm>
      </p:grpSpPr>
      <p:sp>
        <p:nvSpPr>
          <p:cNvPr id="30" name="Google Shape;30;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8" name="Shape 38"/>
        <p:cNvGrpSpPr/>
        <p:nvPr/>
      </p:nvGrpSpPr>
      <p:grpSpPr>
        <a:xfrm>
          <a:off x="0" y="0"/>
          <a:ext cx="0" cy="0"/>
          <a:chOff x="0" y="0"/>
          <a:chExt cx="0" cy="0"/>
        </a:xfrm>
      </p:grpSpPr>
      <p:sp>
        <p:nvSpPr>
          <p:cNvPr id="39" name="Google Shape;3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3" name="Shape 43"/>
        <p:cNvGrpSpPr/>
        <p:nvPr/>
      </p:nvGrpSpPr>
      <p:grpSpPr>
        <a:xfrm>
          <a:off x="0" y="0"/>
          <a:ext cx="0" cy="0"/>
          <a:chOff x="0" y="0"/>
          <a:chExt cx="0" cy="0"/>
        </a:xfrm>
      </p:grpSpPr>
      <p:sp>
        <p:nvSpPr>
          <p:cNvPr id="44" name="Google Shape;4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7" name="Shape 47"/>
        <p:cNvGrpSpPr/>
        <p:nvPr/>
      </p:nvGrpSpPr>
      <p:grpSpPr>
        <a:xfrm>
          <a:off x="0" y="0"/>
          <a:ext cx="0" cy="0"/>
          <a:chOff x="0" y="0"/>
          <a:chExt cx="0" cy="0"/>
        </a:xfrm>
      </p:grpSpPr>
      <p:sp>
        <p:nvSpPr>
          <p:cNvPr id="48" name="Google Shape;48;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7" name="Google Shape;57;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1" name="Shape 61"/>
        <p:cNvGrpSpPr/>
        <p:nvPr/>
      </p:nvGrpSpPr>
      <p:grpSpPr>
        <a:xfrm>
          <a:off x="0" y="0"/>
          <a:ext cx="0" cy="0"/>
          <a:chOff x="0" y="0"/>
          <a:chExt cx="0" cy="0"/>
        </a:xfrm>
      </p:grpSpPr>
      <p:sp>
        <p:nvSpPr>
          <p:cNvPr id="62" name="Google Shape;6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hyperlink" Target="https://capacitacion.sanjuan.gob.ar/mod/folder/view.php?id=26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327"/>
        </a:solidFill>
      </p:bgPr>
    </p:bg>
    <p:spTree>
      <p:nvGrpSpPr>
        <p:cNvPr id="128" name="Shape 128"/>
        <p:cNvGrpSpPr/>
        <p:nvPr/>
      </p:nvGrpSpPr>
      <p:grpSpPr>
        <a:xfrm>
          <a:off x="0" y="0"/>
          <a:ext cx="0" cy="0"/>
          <a:chOff x="0" y="0"/>
          <a:chExt cx="0" cy="0"/>
        </a:xfrm>
      </p:grpSpPr>
      <p:sp>
        <p:nvSpPr>
          <p:cNvPr id="129" name="Google Shape;129;p1"/>
          <p:cNvSpPr txBox="1"/>
          <p:nvPr/>
        </p:nvSpPr>
        <p:spPr>
          <a:xfrm>
            <a:off x="2816352" y="580734"/>
            <a:ext cx="8891298" cy="221956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s-AR" sz="3600" u="none" cap="none" strike="noStrike">
                <a:solidFill>
                  <a:schemeClr val="lt1"/>
                </a:solidFill>
                <a:latin typeface="Arial"/>
                <a:ea typeface="Arial"/>
                <a:cs typeface="Arial"/>
                <a:sym typeface="Arial"/>
              </a:rPr>
              <a:t>RÉGIMEN DE COMPRAS Y CONTRATACIONES DE BIENES Y SERVICIOS GOBIERNO DE SAN JUAN</a:t>
            </a:r>
            <a:endParaRPr b="1" i="0" sz="6400" u="none" cap="none" strike="noStrike">
              <a:solidFill>
                <a:schemeClr val="lt1"/>
              </a:solidFill>
              <a:latin typeface="Arial"/>
              <a:ea typeface="Arial"/>
              <a:cs typeface="Arial"/>
              <a:sym typeface="Arial"/>
            </a:endParaRPr>
          </a:p>
        </p:txBody>
      </p:sp>
      <p:sp>
        <p:nvSpPr>
          <p:cNvPr id="130" name="Google Shape;130;p1"/>
          <p:cNvSpPr/>
          <p:nvPr/>
        </p:nvSpPr>
        <p:spPr>
          <a:xfrm rot="5400000">
            <a:off x="5163300" y="-170676"/>
            <a:ext cx="18654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31" name="Google Shape;131;p1"/>
          <p:cNvSpPr/>
          <p:nvPr/>
        </p:nvSpPr>
        <p:spPr>
          <a:xfrm>
            <a:off x="628650" y="4992625"/>
            <a:ext cx="11295900" cy="1490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1200"/>
              </a:spcBef>
              <a:spcAft>
                <a:spcPts val="0"/>
              </a:spcAft>
              <a:buClr>
                <a:schemeClr val="dk1"/>
              </a:buClr>
              <a:buSzPts val="1100"/>
              <a:buFont typeface="Arial"/>
              <a:buNone/>
            </a:pPr>
            <a:r>
              <a:t/>
            </a:r>
            <a:endParaRPr b="0" i="0" sz="1200" u="none" cap="none" strike="noStrike">
              <a:solidFill>
                <a:srgbClr val="538135"/>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3600"/>
              <a:buFont typeface="Arial"/>
              <a:buNone/>
            </a:pPr>
            <a:r>
              <a:rPr b="1" i="0" lang="es-AR" sz="2800" u="none" cap="none" strike="noStrike">
                <a:solidFill>
                  <a:schemeClr val="lt1"/>
                </a:solidFill>
                <a:latin typeface="Arial"/>
                <a:ea typeface="Arial"/>
                <a:cs typeface="Arial"/>
                <a:sym typeface="Arial"/>
              </a:rPr>
              <a:t>DESDOBLAMIENTO DEL GASTO</a:t>
            </a:r>
            <a:endParaRPr b="0" i="0" sz="2800" u="none" cap="none" strike="noStrike">
              <a:solidFill>
                <a:schemeClr val="lt1"/>
              </a:solidFill>
              <a:latin typeface="Arial"/>
              <a:ea typeface="Arial"/>
              <a:cs typeface="Arial"/>
              <a:sym typeface="Arial"/>
            </a:endParaRPr>
          </a:p>
        </p:txBody>
      </p:sp>
      <p:pic>
        <p:nvPicPr>
          <p:cNvPr id="132" name="Google Shape;132;p1"/>
          <p:cNvPicPr preferRelativeResize="0"/>
          <p:nvPr/>
        </p:nvPicPr>
        <p:blipFill rotWithShape="1">
          <a:blip r:embed="rId3">
            <a:alphaModFix/>
          </a:blip>
          <a:srcRect b="0" l="0" r="0" t="0"/>
          <a:stretch/>
        </p:blipFill>
        <p:spPr>
          <a:xfrm>
            <a:off x="775731" y="580734"/>
            <a:ext cx="1646835" cy="1832681"/>
          </a:xfrm>
          <a:prstGeom prst="ellipse">
            <a:avLst/>
          </a:prstGeom>
          <a:noFill/>
          <a:ln cap="rnd" cmpd="sng" w="63500">
            <a:solidFill>
              <a:srgbClr val="A20000"/>
            </a:solidFill>
            <a:prstDash val="solid"/>
            <a:round/>
            <a:headEnd len="sm" w="sm" type="none"/>
            <a:tailEnd len="sm" w="sm" type="none"/>
          </a:ln>
          <a:effectLst>
            <a:outerShdw blurRad="381000" sx="-80000" rotWithShape="0" dir="5400000" dist="292100" sy="-18000">
              <a:srgbClr val="000000">
                <a:alpha val="20000"/>
              </a:srgbClr>
            </a:outerShdw>
          </a:effectLst>
        </p:spPr>
      </p:pic>
      <p:sp>
        <p:nvSpPr>
          <p:cNvPr id="133" name="Google Shape;133;p1"/>
          <p:cNvSpPr/>
          <p:nvPr/>
        </p:nvSpPr>
        <p:spPr>
          <a:xfrm>
            <a:off x="411750" y="4057650"/>
            <a:ext cx="11295900" cy="8616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1200"/>
              </a:spcBef>
              <a:spcAft>
                <a:spcPts val="0"/>
              </a:spcAft>
              <a:buClr>
                <a:schemeClr val="dk1"/>
              </a:buClr>
              <a:buSzPts val="1100"/>
              <a:buFont typeface="Arial"/>
              <a:buNone/>
            </a:pPr>
            <a:r>
              <a:rPr b="1" i="0" lang="es-AR" sz="2200" u="none" cap="none" strike="noStrike">
                <a:solidFill>
                  <a:schemeClr val="lt1"/>
                </a:solidFill>
                <a:latin typeface="Arial"/>
                <a:ea typeface="Arial"/>
                <a:cs typeface="Arial"/>
                <a:sym typeface="Arial"/>
              </a:rPr>
              <a:t>MÓDULO II: PROCEDIMIENTO DE COMPRAS Y CONTRATACIONES</a:t>
            </a:r>
            <a:endParaRPr b="0" i="0" sz="2200" u="none" cap="none" strike="noStrike">
              <a:solidFill>
                <a:srgbClr val="538135"/>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3600"/>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11"/>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19" name="Google Shape;219;p11"/>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20" name="Google Shape;220;p11"/>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1" name="Google Shape;221;p11"/>
          <p:cNvPicPr preferRelativeResize="0"/>
          <p:nvPr/>
        </p:nvPicPr>
        <p:blipFill rotWithShape="1">
          <a:blip r:embed="rId3">
            <a:alphaModFix/>
          </a:blip>
          <a:srcRect b="0" l="0" r="0" t="0"/>
          <a:stretch/>
        </p:blipFill>
        <p:spPr>
          <a:xfrm>
            <a:off x="0" y="319683"/>
            <a:ext cx="11996928" cy="530709"/>
          </a:xfrm>
          <a:prstGeom prst="rect">
            <a:avLst/>
          </a:prstGeom>
          <a:noFill/>
          <a:ln>
            <a:noFill/>
          </a:ln>
        </p:spPr>
      </p:pic>
      <p:pic>
        <p:nvPicPr>
          <p:cNvPr id="222" name="Google Shape;222;p11"/>
          <p:cNvPicPr preferRelativeResize="0"/>
          <p:nvPr/>
        </p:nvPicPr>
        <p:blipFill rotWithShape="1">
          <a:blip r:embed="rId4">
            <a:alphaModFix/>
          </a:blip>
          <a:srcRect b="0" l="0" r="0" t="0"/>
          <a:stretch/>
        </p:blipFill>
        <p:spPr>
          <a:xfrm>
            <a:off x="375216" y="1561551"/>
            <a:ext cx="5391150" cy="3676650"/>
          </a:xfrm>
          <a:prstGeom prst="rect">
            <a:avLst/>
          </a:prstGeom>
          <a:noFill/>
          <a:ln>
            <a:noFill/>
          </a:ln>
        </p:spPr>
      </p:pic>
      <p:pic>
        <p:nvPicPr>
          <p:cNvPr id="223" name="Google Shape;223;p11"/>
          <p:cNvPicPr preferRelativeResize="0"/>
          <p:nvPr/>
        </p:nvPicPr>
        <p:blipFill rotWithShape="1">
          <a:blip r:embed="rId5">
            <a:alphaModFix/>
          </a:blip>
          <a:srcRect b="0" l="0" r="0" t="0"/>
          <a:stretch/>
        </p:blipFill>
        <p:spPr>
          <a:xfrm>
            <a:off x="6157356" y="1561551"/>
            <a:ext cx="5839572" cy="3784888"/>
          </a:xfrm>
          <a:prstGeom prst="rect">
            <a:avLst/>
          </a:prstGeom>
          <a:noFill/>
          <a:ln>
            <a:noFill/>
          </a:ln>
        </p:spPr>
      </p:pic>
      <p:sp>
        <p:nvSpPr>
          <p:cNvPr id="224" name="Google Shape;224;p11"/>
          <p:cNvSpPr/>
          <p:nvPr/>
        </p:nvSpPr>
        <p:spPr>
          <a:xfrm>
            <a:off x="5603451" y="4406415"/>
            <a:ext cx="1107809" cy="712342"/>
          </a:xfrm>
          <a:prstGeom prst="righ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p11"/>
          <p:cNvSpPr/>
          <p:nvPr/>
        </p:nvSpPr>
        <p:spPr>
          <a:xfrm>
            <a:off x="4087645" y="3919239"/>
            <a:ext cx="1454727" cy="1575939"/>
          </a:xfrm>
          <a:prstGeom prst="ellipse">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24"/>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31" name="Google Shape;231;p24"/>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32" name="Google Shape;232;p24"/>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3" name="Google Shape;233;p24"/>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
        <p:nvSpPr>
          <p:cNvPr id="234" name="Google Shape;234;p24"/>
          <p:cNvSpPr/>
          <p:nvPr/>
        </p:nvSpPr>
        <p:spPr>
          <a:xfrm>
            <a:off x="243726" y="1169221"/>
            <a:ext cx="186781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Presionar Vista previa: </a:t>
            </a:r>
            <a:endParaRPr b="0" i="0" sz="1400" u="none" cap="none" strike="noStrike">
              <a:solidFill>
                <a:srgbClr val="000000"/>
              </a:solidFill>
              <a:latin typeface="Arial"/>
              <a:ea typeface="Arial"/>
              <a:cs typeface="Arial"/>
              <a:sym typeface="Arial"/>
            </a:endParaRPr>
          </a:p>
        </p:txBody>
      </p:sp>
      <p:pic>
        <p:nvPicPr>
          <p:cNvPr id="235" name="Google Shape;235;p24"/>
          <p:cNvPicPr preferRelativeResize="0"/>
          <p:nvPr/>
        </p:nvPicPr>
        <p:blipFill rotWithShape="1">
          <a:blip r:embed="rId4">
            <a:alphaModFix/>
          </a:blip>
          <a:srcRect b="0" l="0" r="0" t="0"/>
          <a:stretch/>
        </p:blipFill>
        <p:spPr>
          <a:xfrm>
            <a:off x="212796" y="1795827"/>
            <a:ext cx="5755292" cy="2999091"/>
          </a:xfrm>
          <a:prstGeom prst="rect">
            <a:avLst/>
          </a:prstGeom>
          <a:noFill/>
          <a:ln>
            <a:noFill/>
          </a:ln>
        </p:spPr>
      </p:pic>
      <p:sp>
        <p:nvSpPr>
          <p:cNvPr id="236" name="Google Shape;236;p24"/>
          <p:cNvSpPr/>
          <p:nvPr/>
        </p:nvSpPr>
        <p:spPr>
          <a:xfrm>
            <a:off x="5998464" y="1059191"/>
            <a:ext cx="6096000" cy="83561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400"/>
              <a:buFont typeface="Arial"/>
              <a:buNone/>
            </a:pPr>
            <a:r>
              <a:rPr b="0" i="0" lang="es-AR" sz="1400" u="sng" cap="none" strike="noStrike">
                <a:solidFill>
                  <a:srgbClr val="000000"/>
                </a:solidFill>
                <a:latin typeface="Arial"/>
                <a:ea typeface="Arial"/>
                <a:cs typeface="Arial"/>
                <a:sym typeface="Arial"/>
              </a:rPr>
              <a:t>Copiar y Pegar en Planilla Excell</a:t>
            </a:r>
            <a:r>
              <a:rPr b="0" i="0" lang="es-AR" sz="1400" u="none" cap="none" strike="noStrike">
                <a:solidFill>
                  <a:srgbClr val="000000"/>
                </a:solidFill>
                <a:latin typeface="Arial"/>
                <a:ea typeface="Arial"/>
                <a:cs typeface="Arial"/>
                <a:sym typeface="Arial"/>
              </a:rPr>
              <a:t>: El sistema brinda la posibilidad de hacer una copia del Reporte y pegar en una Hoja de cálculo, para una mejor visualización y control de desdoblamiento.</a:t>
            </a:r>
            <a:endParaRPr b="0" i="0" sz="1400" u="none" cap="none" strike="noStrike">
              <a:solidFill>
                <a:srgbClr val="000000"/>
              </a:solidFill>
              <a:latin typeface="Arial"/>
              <a:ea typeface="Arial"/>
              <a:cs typeface="Arial"/>
              <a:sym typeface="Arial"/>
            </a:endParaRPr>
          </a:p>
        </p:txBody>
      </p:sp>
      <p:pic>
        <p:nvPicPr>
          <p:cNvPr id="237" name="Google Shape;237;p24"/>
          <p:cNvPicPr preferRelativeResize="0"/>
          <p:nvPr/>
        </p:nvPicPr>
        <p:blipFill rotWithShape="1">
          <a:blip r:embed="rId5">
            <a:alphaModFix/>
          </a:blip>
          <a:srcRect b="0" l="0" r="0" t="0"/>
          <a:stretch/>
        </p:blipFill>
        <p:spPr>
          <a:xfrm>
            <a:off x="6448424" y="1958019"/>
            <a:ext cx="5548503" cy="3705225"/>
          </a:xfrm>
          <a:prstGeom prst="rect">
            <a:avLst/>
          </a:prstGeom>
          <a:noFill/>
          <a:ln>
            <a:noFill/>
          </a:ln>
        </p:spPr>
      </p:pic>
      <p:sp>
        <p:nvSpPr>
          <p:cNvPr id="238" name="Google Shape;238;p24"/>
          <p:cNvSpPr/>
          <p:nvPr/>
        </p:nvSpPr>
        <p:spPr>
          <a:xfrm>
            <a:off x="11287991" y="2820756"/>
            <a:ext cx="228600" cy="3048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25"/>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44" name="Google Shape;244;p25"/>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45" name="Google Shape;245;p25"/>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6" name="Google Shape;246;p25"/>
          <p:cNvPicPr preferRelativeResize="0"/>
          <p:nvPr/>
        </p:nvPicPr>
        <p:blipFill rotWithShape="1">
          <a:blip r:embed="rId3">
            <a:alphaModFix/>
          </a:blip>
          <a:srcRect b="0" l="0" r="0" t="0"/>
          <a:stretch/>
        </p:blipFill>
        <p:spPr>
          <a:xfrm>
            <a:off x="0" y="319683"/>
            <a:ext cx="11996928" cy="530709"/>
          </a:xfrm>
          <a:prstGeom prst="rect">
            <a:avLst/>
          </a:prstGeom>
          <a:noFill/>
          <a:ln>
            <a:noFill/>
          </a:ln>
        </p:spPr>
      </p:pic>
      <p:pic>
        <p:nvPicPr>
          <p:cNvPr id="247" name="Google Shape;247;p25"/>
          <p:cNvPicPr preferRelativeResize="0"/>
          <p:nvPr/>
        </p:nvPicPr>
        <p:blipFill rotWithShape="1">
          <a:blip r:embed="rId4">
            <a:alphaModFix/>
          </a:blip>
          <a:srcRect b="0" l="0" r="0" t="0"/>
          <a:stretch/>
        </p:blipFill>
        <p:spPr>
          <a:xfrm>
            <a:off x="2992582" y="1411749"/>
            <a:ext cx="6588702" cy="39762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0"/>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53" name="Google Shape;253;p10"/>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54" name="Google Shape;254;p10"/>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5" name="Google Shape;255;p10"/>
          <p:cNvSpPr txBox="1"/>
          <p:nvPr/>
        </p:nvSpPr>
        <p:spPr>
          <a:xfrm>
            <a:off x="114775" y="1662825"/>
            <a:ext cx="5611500" cy="453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Arial"/>
              <a:ea typeface="Arial"/>
              <a:cs typeface="Arial"/>
              <a:sym typeface="Arial"/>
            </a:endParaRPr>
          </a:p>
          <a:p>
            <a:pPr indent="-330200" lvl="0" marL="342900" marR="0" rtl="0" algn="l">
              <a:lnSpc>
                <a:spcPct val="100000"/>
              </a:lnSpc>
              <a:spcBef>
                <a:spcPts val="0"/>
              </a:spcBef>
              <a:spcAft>
                <a:spcPts val="0"/>
              </a:spcAft>
              <a:buClr>
                <a:srgbClr val="000000"/>
              </a:buClr>
              <a:buSzPts val="1600"/>
              <a:buFont typeface="Arial"/>
              <a:buAutoNum type="arabicParenR"/>
            </a:pPr>
            <a:r>
              <a:rPr b="0" i="0" lang="es-AR" sz="1600" u="none" cap="none" strike="noStrike">
                <a:solidFill>
                  <a:srgbClr val="000000"/>
                </a:solidFill>
                <a:latin typeface="Arial"/>
                <a:ea typeface="Arial"/>
                <a:cs typeface="Arial"/>
                <a:sym typeface="Arial"/>
              </a:rPr>
              <a:t>IMPRIMIR EL REPORTE POR CONCEPTO DEL</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rPr b="0" i="0" lang="es-AR" sz="1600" u="none" cap="none" strike="noStrike">
                <a:solidFill>
                  <a:srgbClr val="000000"/>
                </a:solidFill>
                <a:latin typeface="Arial"/>
                <a:ea typeface="Arial"/>
                <a:cs typeface="Arial"/>
                <a:sym typeface="Arial"/>
              </a:rPr>
              <a:t> GASTO </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rPr b="0" i="0" lang="es-AR" sz="1600" u="none" cap="none" strike="noStrike">
                <a:solidFill>
                  <a:srgbClr val="000000"/>
                </a:solidFill>
                <a:latin typeface="Arial"/>
                <a:ea typeface="Arial"/>
                <a:cs typeface="Arial"/>
                <a:sym typeface="Arial"/>
              </a:rPr>
              <a:t>2) ADJUNTAR A LA ORDEN DE COMPRA </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rPr b="0" i="0" lang="es-AR" sz="1600" u="none" cap="none" strike="noStrike">
                <a:solidFill>
                  <a:srgbClr val="000000"/>
                </a:solidFill>
                <a:latin typeface="Arial"/>
                <a:ea typeface="Arial"/>
                <a:cs typeface="Arial"/>
                <a:sym typeface="Arial"/>
              </a:rPr>
              <a:t>O EXPEDIENTE </a:t>
            </a:r>
            <a:r>
              <a:rPr lang="es-AR" sz="1600"/>
              <a:t>COMO </a:t>
            </a:r>
            <a:r>
              <a:rPr lang="es-AR" sz="1600"/>
              <a:t>ASÍ</a:t>
            </a:r>
            <a:r>
              <a:rPr lang="es-AR" sz="1600"/>
              <a:t> </a:t>
            </a:r>
            <a:r>
              <a:rPr lang="es-AR" sz="1600"/>
              <a:t>TAMBIÉN</a:t>
            </a:r>
            <a:r>
              <a:rPr lang="es-AR" sz="1600"/>
              <a:t> EN UN </a:t>
            </a:r>
            <a:endParaRPr sz="1600"/>
          </a:p>
          <a:p>
            <a:pPr indent="0" lvl="0" marL="0" marR="0" rtl="0" algn="l">
              <a:lnSpc>
                <a:spcPct val="100000"/>
              </a:lnSpc>
              <a:spcBef>
                <a:spcPts val="0"/>
              </a:spcBef>
              <a:spcAft>
                <a:spcPts val="0"/>
              </a:spcAft>
              <a:buClr>
                <a:srgbClr val="000000"/>
              </a:buClr>
              <a:buSzPts val="1800"/>
              <a:buFont typeface="Arial"/>
              <a:buNone/>
            </a:pPr>
            <a:r>
              <a:rPr lang="es-AR" sz="1600"/>
              <a:t>PROC. DE COMPULSA ABREVIADA,</a:t>
            </a:r>
            <a:endParaRPr sz="1600"/>
          </a:p>
          <a:p>
            <a:pPr indent="0" lvl="0" marL="0" marR="0" rtl="0" algn="l">
              <a:lnSpc>
                <a:spcPct val="100000"/>
              </a:lnSpc>
              <a:spcBef>
                <a:spcPts val="0"/>
              </a:spcBef>
              <a:spcAft>
                <a:spcPts val="0"/>
              </a:spcAft>
              <a:buClr>
                <a:srgbClr val="000000"/>
              </a:buClr>
              <a:buSzPts val="1800"/>
              <a:buFont typeface="Arial"/>
              <a:buNone/>
            </a:pPr>
            <a:r>
              <a:rPr b="0" i="0" lang="es-AR" sz="1600" u="none" cap="none" strike="noStrike">
                <a:solidFill>
                  <a:srgbClr val="000000"/>
                </a:solidFill>
                <a:latin typeface="Arial"/>
                <a:ea typeface="Arial"/>
                <a:cs typeface="Arial"/>
                <a:sym typeface="Arial"/>
              </a:rPr>
              <a:t>PARA ACREDITAR LA NO </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rPr b="0" i="0" lang="es-AR" sz="1600" u="none" cap="none" strike="noStrike">
                <a:solidFill>
                  <a:srgbClr val="000000"/>
                </a:solidFill>
                <a:latin typeface="Arial"/>
                <a:ea typeface="Arial"/>
                <a:cs typeface="Arial"/>
                <a:sym typeface="Arial"/>
              </a:rPr>
              <a:t>EXISTENCIA DE DESDOBLAMIENTO DEL GASTO</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rPr b="0" i="0" lang="es-AR" sz="1600" u="none" cap="none" strike="noStrike">
                <a:solidFill>
                  <a:srgbClr val="000000"/>
                </a:solidFill>
                <a:latin typeface="Arial"/>
                <a:ea typeface="Arial"/>
                <a:cs typeface="Arial"/>
                <a:sym typeface="Arial"/>
              </a:rPr>
              <a:t>3) FIRMAR REPORTE </a:t>
            </a:r>
            <a:endParaRPr b="0" i="0" sz="12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s-AR" sz="24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6" name="Google Shape;256;p10"/>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
        <p:nvSpPr>
          <p:cNvPr id="257" name="Google Shape;257;p10"/>
          <p:cNvSpPr txBox="1"/>
          <p:nvPr/>
        </p:nvSpPr>
        <p:spPr>
          <a:xfrm>
            <a:off x="988581" y="1002504"/>
            <a:ext cx="9555600" cy="70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AR" sz="2400" u="sng" cap="none" strike="noStrike">
                <a:solidFill>
                  <a:srgbClr val="A20000"/>
                </a:solidFill>
                <a:latin typeface="Arial"/>
                <a:ea typeface="Arial"/>
                <a:cs typeface="Arial"/>
                <a:sym typeface="Arial"/>
              </a:rPr>
              <a:t>PROCEDIMIENTO</a:t>
            </a:r>
            <a:endParaRPr b="1" i="0" sz="2400" u="sng" cap="none" strike="noStrike">
              <a:solidFill>
                <a:srgbClr val="A2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sng" cap="none" strike="noStrike">
              <a:solidFill>
                <a:srgbClr val="A2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8" name="Google Shape;258;p10"/>
          <p:cNvPicPr preferRelativeResize="0"/>
          <p:nvPr/>
        </p:nvPicPr>
        <p:blipFill rotWithShape="1">
          <a:blip r:embed="rId4">
            <a:alphaModFix/>
          </a:blip>
          <a:srcRect b="0" l="0" r="0" t="0"/>
          <a:stretch/>
        </p:blipFill>
        <p:spPr>
          <a:xfrm>
            <a:off x="5726275" y="1662825"/>
            <a:ext cx="6095874" cy="2466675"/>
          </a:xfrm>
          <a:prstGeom prst="rect">
            <a:avLst/>
          </a:prstGeom>
          <a:noFill/>
          <a:ln>
            <a:noFill/>
          </a:ln>
        </p:spPr>
      </p:pic>
      <p:sp>
        <p:nvSpPr>
          <p:cNvPr id="259" name="Google Shape;259;p10">
            <a:hlinkClick r:id="rId5"/>
          </p:cNvPr>
          <p:cNvSpPr/>
          <p:nvPr/>
        </p:nvSpPr>
        <p:spPr>
          <a:xfrm>
            <a:off x="6256684" y="4523284"/>
            <a:ext cx="1424269" cy="1387416"/>
          </a:xfrm>
          <a:custGeom>
            <a:rect b="b" l="l" r="r" t="t"/>
            <a:pathLst>
              <a:path extrusionOk="0" h="120000" w="120000">
                <a:moveTo>
                  <a:pt x="0" y="0"/>
                </a:moveTo>
                <a:lnTo>
                  <a:pt x="120000" y="0"/>
                </a:lnTo>
                <a:lnTo>
                  <a:pt x="120000" y="120000"/>
                </a:lnTo>
                <a:lnTo>
                  <a:pt x="0" y="120000"/>
                </a:lnTo>
                <a:close/>
                <a:moveTo>
                  <a:pt x="60000" y="15000"/>
                </a:moveTo>
                <a:lnTo>
                  <a:pt x="60000" y="15000"/>
                </a:lnTo>
                <a:cubicBezTo>
                  <a:pt x="84210" y="15000"/>
                  <a:pt x="103836" y="35147"/>
                  <a:pt x="103836" y="60000"/>
                </a:cubicBezTo>
                <a:cubicBezTo>
                  <a:pt x="103836" y="84853"/>
                  <a:pt x="84210" y="105000"/>
                  <a:pt x="60000" y="105000"/>
                </a:cubicBezTo>
                <a:cubicBezTo>
                  <a:pt x="35790" y="105000"/>
                  <a:pt x="16164" y="84853"/>
                  <a:pt x="16164" y="60000"/>
                </a:cubicBezTo>
                <a:cubicBezTo>
                  <a:pt x="16164" y="35147"/>
                  <a:pt x="35790" y="15000"/>
                  <a:pt x="60000" y="15000"/>
                </a:cubicBezTo>
                <a:close/>
              </a:path>
              <a:path extrusionOk="0" fill="darken" h="120000" w="120000">
                <a:moveTo>
                  <a:pt x="60000" y="15000"/>
                </a:moveTo>
                <a:lnTo>
                  <a:pt x="60000" y="15000"/>
                </a:lnTo>
                <a:cubicBezTo>
                  <a:pt x="84210" y="15000"/>
                  <a:pt x="103836" y="35147"/>
                  <a:pt x="103836" y="60000"/>
                </a:cubicBezTo>
                <a:cubicBezTo>
                  <a:pt x="103836" y="84853"/>
                  <a:pt x="84210" y="105000"/>
                  <a:pt x="60000" y="105000"/>
                </a:cubicBezTo>
                <a:cubicBezTo>
                  <a:pt x="35790" y="105000"/>
                  <a:pt x="16164" y="84853"/>
                  <a:pt x="16164" y="60000"/>
                </a:cubicBezTo>
                <a:cubicBezTo>
                  <a:pt x="16164" y="35147"/>
                  <a:pt x="35790" y="15000"/>
                  <a:pt x="60000" y="15000"/>
                </a:cubicBezTo>
                <a:close/>
                <a:moveTo>
                  <a:pt x="60000" y="17812"/>
                </a:moveTo>
                <a:lnTo>
                  <a:pt x="60000" y="17812"/>
                </a:lnTo>
                <a:cubicBezTo>
                  <a:pt x="64539" y="17812"/>
                  <a:pt x="68219" y="21590"/>
                  <a:pt x="68219" y="26250"/>
                </a:cubicBezTo>
                <a:cubicBezTo>
                  <a:pt x="68219" y="30910"/>
                  <a:pt x="64539" y="34687"/>
                  <a:pt x="60000" y="34688"/>
                </a:cubicBezTo>
                <a:cubicBezTo>
                  <a:pt x="55461" y="34688"/>
                  <a:pt x="51781" y="30910"/>
                  <a:pt x="51781" y="26250"/>
                </a:cubicBezTo>
                <a:cubicBezTo>
                  <a:pt x="51781" y="21590"/>
                  <a:pt x="55461" y="17812"/>
                  <a:pt x="60000" y="17812"/>
                </a:cubicBezTo>
                <a:moveTo>
                  <a:pt x="43562" y="43125"/>
                </a:moveTo>
                <a:lnTo>
                  <a:pt x="43562" y="48750"/>
                </a:lnTo>
                <a:lnTo>
                  <a:pt x="51781" y="48750"/>
                </a:lnTo>
                <a:lnTo>
                  <a:pt x="51781" y="88125"/>
                </a:lnTo>
                <a:lnTo>
                  <a:pt x="43562" y="88125"/>
                </a:lnTo>
                <a:lnTo>
                  <a:pt x="43562" y="93750"/>
                </a:lnTo>
                <a:lnTo>
                  <a:pt x="76438" y="93750"/>
                </a:lnTo>
                <a:lnTo>
                  <a:pt x="76438" y="88125"/>
                </a:lnTo>
                <a:lnTo>
                  <a:pt x="68219" y="88125"/>
                </a:lnTo>
                <a:lnTo>
                  <a:pt x="68219" y="43125"/>
                </a:lnTo>
                <a:close/>
              </a:path>
              <a:path extrusionOk="0" fill="lighten" h="120000" w="120000">
                <a:moveTo>
                  <a:pt x="60000" y="17812"/>
                </a:moveTo>
                <a:lnTo>
                  <a:pt x="60000" y="17812"/>
                </a:lnTo>
                <a:cubicBezTo>
                  <a:pt x="64539" y="17812"/>
                  <a:pt x="68219" y="21590"/>
                  <a:pt x="68219" y="26250"/>
                </a:cubicBezTo>
                <a:cubicBezTo>
                  <a:pt x="68219" y="30910"/>
                  <a:pt x="64539" y="34687"/>
                  <a:pt x="60000" y="34688"/>
                </a:cubicBezTo>
                <a:cubicBezTo>
                  <a:pt x="55461" y="34688"/>
                  <a:pt x="51781" y="30910"/>
                  <a:pt x="51781" y="26250"/>
                </a:cubicBezTo>
                <a:cubicBezTo>
                  <a:pt x="51781" y="21590"/>
                  <a:pt x="55461" y="17812"/>
                  <a:pt x="60000" y="17812"/>
                </a:cubicBezTo>
                <a:moveTo>
                  <a:pt x="43562" y="43125"/>
                </a:moveTo>
                <a:lnTo>
                  <a:pt x="68219" y="43125"/>
                </a:lnTo>
                <a:lnTo>
                  <a:pt x="68219" y="88125"/>
                </a:lnTo>
                <a:lnTo>
                  <a:pt x="76438" y="88125"/>
                </a:lnTo>
                <a:lnTo>
                  <a:pt x="76438" y="93750"/>
                </a:lnTo>
                <a:lnTo>
                  <a:pt x="43562" y="93750"/>
                </a:lnTo>
                <a:lnTo>
                  <a:pt x="43562" y="88125"/>
                </a:lnTo>
                <a:lnTo>
                  <a:pt x="51781" y="88125"/>
                </a:lnTo>
                <a:lnTo>
                  <a:pt x="51781" y="48750"/>
                </a:lnTo>
                <a:lnTo>
                  <a:pt x="43562" y="48750"/>
                </a:lnTo>
                <a:close/>
              </a:path>
              <a:path extrusionOk="0" fill="none" h="120000" w="120000">
                <a:moveTo>
                  <a:pt x="60000" y="15000"/>
                </a:moveTo>
                <a:lnTo>
                  <a:pt x="60000" y="15000"/>
                </a:lnTo>
                <a:cubicBezTo>
                  <a:pt x="84210" y="15000"/>
                  <a:pt x="103836" y="35147"/>
                  <a:pt x="103836" y="60000"/>
                </a:cubicBezTo>
                <a:cubicBezTo>
                  <a:pt x="103836" y="84853"/>
                  <a:pt x="84210" y="105000"/>
                  <a:pt x="60000" y="105000"/>
                </a:cubicBezTo>
                <a:cubicBezTo>
                  <a:pt x="35790" y="105000"/>
                  <a:pt x="16164" y="84853"/>
                  <a:pt x="16164" y="60000"/>
                </a:cubicBezTo>
                <a:cubicBezTo>
                  <a:pt x="16164" y="35147"/>
                  <a:pt x="35790" y="15000"/>
                  <a:pt x="60000" y="15000"/>
                </a:cubicBezTo>
                <a:close/>
                <a:moveTo>
                  <a:pt x="60000" y="17812"/>
                </a:moveTo>
                <a:lnTo>
                  <a:pt x="60000" y="17812"/>
                </a:lnTo>
                <a:cubicBezTo>
                  <a:pt x="64539" y="17812"/>
                  <a:pt x="68219" y="21590"/>
                  <a:pt x="68219" y="26250"/>
                </a:cubicBezTo>
                <a:cubicBezTo>
                  <a:pt x="68219" y="30910"/>
                  <a:pt x="64539" y="34687"/>
                  <a:pt x="60000" y="34688"/>
                </a:cubicBezTo>
                <a:cubicBezTo>
                  <a:pt x="55461" y="34688"/>
                  <a:pt x="51781" y="30910"/>
                  <a:pt x="51781" y="26250"/>
                </a:cubicBezTo>
                <a:cubicBezTo>
                  <a:pt x="51781" y="21590"/>
                  <a:pt x="55461" y="17812"/>
                  <a:pt x="60000" y="17812"/>
                </a:cubicBezTo>
                <a:moveTo>
                  <a:pt x="43562" y="43125"/>
                </a:moveTo>
                <a:lnTo>
                  <a:pt x="68219" y="43125"/>
                </a:lnTo>
                <a:lnTo>
                  <a:pt x="68219" y="88125"/>
                </a:lnTo>
                <a:lnTo>
                  <a:pt x="76438" y="88125"/>
                </a:lnTo>
                <a:lnTo>
                  <a:pt x="76438" y="93750"/>
                </a:lnTo>
                <a:lnTo>
                  <a:pt x="43562" y="93750"/>
                </a:lnTo>
                <a:lnTo>
                  <a:pt x="43562" y="88125"/>
                </a:lnTo>
                <a:lnTo>
                  <a:pt x="51781" y="88125"/>
                </a:lnTo>
                <a:lnTo>
                  <a:pt x="51781" y="48750"/>
                </a:lnTo>
                <a:lnTo>
                  <a:pt x="43562" y="48750"/>
                </a:lnTo>
                <a:close/>
              </a:path>
              <a:path extrusionOk="0" fill="none" h="120000" w="120000">
                <a:moveTo>
                  <a:pt x="0" y="0"/>
                </a:moveTo>
                <a:lnTo>
                  <a:pt x="120000" y="0"/>
                </a:lnTo>
                <a:lnTo>
                  <a:pt x="120000" y="120000"/>
                </a:lnTo>
                <a:lnTo>
                  <a:pt x="0" y="120000"/>
                </a:lnTo>
                <a:close/>
              </a:path>
            </a:pathLst>
          </a:cu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0" name="Google Shape;260;p10"/>
          <p:cNvSpPr/>
          <p:nvPr/>
        </p:nvSpPr>
        <p:spPr>
          <a:xfrm>
            <a:off x="1057656" y="5050189"/>
            <a:ext cx="3741851"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1" lang="es-AR" sz="4400" u="none" cap="none" strike="noStrike">
                <a:solidFill>
                  <a:srgbClr val="F7CAAC"/>
                </a:solidFill>
                <a:latin typeface="Arial"/>
                <a:ea typeface="Arial"/>
                <a:cs typeface="Arial"/>
                <a:sym typeface="Arial"/>
              </a:rPr>
              <a:t>Mas Info…..</a:t>
            </a:r>
            <a:endParaRPr b="1" i="1" sz="4400" u="none" cap="none" strike="noStrike">
              <a:solidFill>
                <a:srgbClr val="F7CAAC"/>
              </a:solidFill>
              <a:latin typeface="Arial"/>
              <a:ea typeface="Arial"/>
              <a:cs typeface="Arial"/>
              <a:sym typeface="Arial"/>
            </a:endParaRPr>
          </a:p>
        </p:txBody>
      </p:sp>
      <p:sp>
        <p:nvSpPr>
          <p:cNvPr id="261" name="Google Shape;261;p10"/>
          <p:cNvSpPr/>
          <p:nvPr/>
        </p:nvSpPr>
        <p:spPr>
          <a:xfrm>
            <a:off x="4730748" y="5230660"/>
            <a:ext cx="1413398" cy="166170"/>
          </a:xfrm>
          <a:prstGeom prst="rightArrow">
            <a:avLst>
              <a:gd fmla="val 50000" name="adj1"/>
              <a:gd fmla="val 50000" name="adj2"/>
            </a:avLst>
          </a:prstGeom>
          <a:gradFill>
            <a:gsLst>
              <a:gs pos="0">
                <a:srgbClr val="9E7400"/>
              </a:gs>
              <a:gs pos="50000">
                <a:srgbClr val="E4A800"/>
              </a:gs>
              <a:gs pos="100000">
                <a:srgbClr val="FFC900"/>
              </a:gs>
            </a:gsLst>
            <a:path path="circle">
              <a:fillToRect b="50%" l="50%" r="50%" t="50%"/>
            </a:path>
            <a:tileRect/>
          </a:gradFill>
          <a:ln cap="flat" cmpd="sng" w="25400">
            <a:solidFill>
              <a:srgbClr val="C55A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rgbClr val="F7CAA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39" name="Google Shape;139;p2"/>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40" name="Google Shape;140;p2"/>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1" name="Google Shape;141;p2"/>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
        <p:nvSpPr>
          <p:cNvPr id="142" name="Google Shape;142;p2"/>
          <p:cNvSpPr txBox="1"/>
          <p:nvPr/>
        </p:nvSpPr>
        <p:spPr>
          <a:xfrm>
            <a:off x="2363500" y="1213100"/>
            <a:ext cx="8666100" cy="70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es-AR" sz="2000" u="none" cap="none" strike="noStrike">
                <a:solidFill>
                  <a:schemeClr val="dk1"/>
                </a:solidFill>
                <a:latin typeface="Arial"/>
                <a:ea typeface="Arial"/>
                <a:cs typeface="Arial"/>
                <a:sym typeface="Arial"/>
              </a:rPr>
              <a:t>LEY 2000-A - ARTÍCULO 21: PROHIBICIÓN DE DESDOBLAMIENTO.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sng" cap="none" strike="noStrike">
              <a:solidFill>
                <a:srgbClr val="A2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2400" u="sng" cap="none" strike="noStrike">
              <a:solidFill>
                <a:srgbClr val="A2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s-AR" sz="24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
          <p:cNvSpPr/>
          <p:nvPr/>
        </p:nvSpPr>
        <p:spPr>
          <a:xfrm>
            <a:off x="2011680" y="1746504"/>
            <a:ext cx="8778240" cy="4443900"/>
          </a:xfrm>
          <a:prstGeom prst="rect">
            <a:avLst/>
          </a:prstGeom>
          <a:solidFill>
            <a:srgbClr val="F3F3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rPr b="0" i="0" lang="es-AR" sz="1800" u="none" cap="none" strike="noStrike">
                <a:solidFill>
                  <a:schemeClr val="dk1"/>
                </a:solidFill>
                <a:latin typeface="Arial"/>
                <a:ea typeface="Arial"/>
                <a:cs typeface="Arial"/>
                <a:sym typeface="Arial"/>
              </a:rPr>
              <a:t>Queda prohibido cualquier mecanismo para desdoblar el objeto de una contratación. </a:t>
            </a:r>
            <a:r>
              <a:rPr b="1" i="0" lang="es-AR" sz="1800" u="none" cap="none" strike="noStrike">
                <a:solidFill>
                  <a:schemeClr val="dk1"/>
                </a:solidFill>
                <a:latin typeface="Arial"/>
                <a:ea typeface="Arial"/>
                <a:cs typeface="Arial"/>
                <a:sym typeface="Arial"/>
              </a:rPr>
              <a:t>Se presume </a:t>
            </a:r>
            <a:r>
              <a:rPr b="0" i="0" lang="es-AR" sz="1800" u="none" cap="none" strike="noStrike">
                <a:solidFill>
                  <a:schemeClr val="dk1"/>
                </a:solidFill>
                <a:latin typeface="Arial"/>
                <a:ea typeface="Arial"/>
                <a:cs typeface="Arial"/>
                <a:sym typeface="Arial"/>
              </a:rPr>
              <a:t>que existe desdoblamiento en las contrataciones, cuando el </a:t>
            </a:r>
            <a:r>
              <a:rPr b="1" i="0" lang="es-AR" sz="1800" u="none" cap="none" strike="noStrike">
                <a:solidFill>
                  <a:srgbClr val="C00000"/>
                </a:solidFill>
                <a:latin typeface="Arial"/>
                <a:ea typeface="Arial"/>
                <a:cs typeface="Arial"/>
                <a:sym typeface="Arial"/>
              </a:rPr>
              <a:t>organismo (1) </a:t>
            </a:r>
            <a:r>
              <a:rPr b="0" i="0" lang="es-AR" sz="1800" u="none" cap="none" strike="noStrike">
                <a:solidFill>
                  <a:schemeClr val="dk1"/>
                </a:solidFill>
                <a:latin typeface="Arial"/>
                <a:ea typeface="Arial"/>
                <a:cs typeface="Arial"/>
                <a:sym typeface="Arial"/>
              </a:rPr>
              <a:t>efectúe adquisiciones en forma simultánea o sucesiva, dentro de </a:t>
            </a:r>
            <a:r>
              <a:rPr b="1" i="0" lang="es-AR" sz="1800" u="none" cap="none" strike="noStrike">
                <a:solidFill>
                  <a:srgbClr val="C00000"/>
                </a:solidFill>
                <a:latin typeface="Arial"/>
                <a:ea typeface="Arial"/>
                <a:cs typeface="Arial"/>
                <a:sym typeface="Arial"/>
              </a:rPr>
              <a:t>los tres meses de adjudicación (2)</a:t>
            </a:r>
            <a:r>
              <a:rPr b="1" i="0" lang="es-AR" sz="1800" u="none" cap="none" strike="noStrike">
                <a:solidFill>
                  <a:schemeClr val="dk1"/>
                </a:solidFill>
                <a:latin typeface="Arial"/>
                <a:ea typeface="Arial"/>
                <a:cs typeface="Arial"/>
                <a:sym typeface="Arial"/>
              </a:rPr>
              <a:t> </a:t>
            </a:r>
            <a:r>
              <a:rPr b="0" i="0" lang="es-AR" sz="1800" u="none" cap="none" strike="noStrike">
                <a:solidFill>
                  <a:schemeClr val="dk1"/>
                </a:solidFill>
                <a:latin typeface="Arial"/>
                <a:ea typeface="Arial"/>
                <a:cs typeface="Arial"/>
                <a:sym typeface="Arial"/>
              </a:rPr>
              <a:t>de elementos o servicios iguales o similares de uso normal y permanente y, perteneciente a una </a:t>
            </a:r>
            <a:r>
              <a:rPr b="1" i="0" lang="es-AR" sz="1800" u="none" cap="none" strike="noStrike">
                <a:solidFill>
                  <a:srgbClr val="C00000"/>
                </a:solidFill>
                <a:latin typeface="Arial"/>
                <a:ea typeface="Arial"/>
                <a:cs typeface="Arial"/>
                <a:sym typeface="Arial"/>
              </a:rPr>
              <a:t>misma clase del catálogo de conceptos de bienes y servicios (3)</a:t>
            </a:r>
            <a:r>
              <a:rPr b="0" i="0" lang="es-AR" sz="1800" u="none" cap="none" strike="noStrike">
                <a:solidFill>
                  <a:srgbClr val="C00000"/>
                </a:solidFill>
                <a:latin typeface="Arial"/>
                <a:ea typeface="Arial"/>
                <a:cs typeface="Arial"/>
                <a:sym typeface="Arial"/>
              </a:rPr>
              <a:t> </a:t>
            </a:r>
            <a:r>
              <a:rPr b="0" i="0" lang="es-AR" sz="1800" u="none" cap="none" strike="noStrike">
                <a:solidFill>
                  <a:schemeClr val="dk1"/>
                </a:solidFill>
                <a:latin typeface="Arial"/>
                <a:ea typeface="Arial"/>
                <a:cs typeface="Arial"/>
                <a:sym typeface="Arial"/>
              </a:rPr>
              <a:t>y que sean </a:t>
            </a:r>
            <a:r>
              <a:rPr b="1" i="0" lang="es-AR" sz="1800" u="none" cap="none" strike="noStrike">
                <a:solidFill>
                  <a:srgbClr val="C00000"/>
                </a:solidFill>
                <a:latin typeface="Arial"/>
                <a:ea typeface="Arial"/>
                <a:cs typeface="Arial"/>
                <a:sym typeface="Arial"/>
              </a:rPr>
              <a:t>previsibles (4)</a:t>
            </a:r>
            <a:r>
              <a:rPr b="0" i="0" lang="es-AR" sz="1800" u="none" cap="none" strike="noStrike">
                <a:solidFill>
                  <a:srgbClr val="C00000"/>
                </a:solidFill>
                <a:latin typeface="Arial"/>
                <a:ea typeface="Arial"/>
                <a:cs typeface="Arial"/>
                <a:sym typeface="Arial"/>
              </a:rPr>
              <a:t> </a:t>
            </a:r>
            <a:r>
              <a:rPr b="0" i="0" lang="es-AR" sz="1800" u="none" cap="none" strike="noStrike">
                <a:solidFill>
                  <a:schemeClr val="dk1"/>
                </a:solidFill>
                <a:latin typeface="Arial"/>
                <a:ea typeface="Arial"/>
                <a:cs typeface="Arial"/>
                <a:sym typeface="Arial"/>
              </a:rPr>
              <a:t>para un período determinado.</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s-AR" sz="1800" u="none" cap="none" strike="noStrike">
                <a:solidFill>
                  <a:schemeClr val="dk1"/>
                </a:solidFill>
                <a:latin typeface="Arial"/>
                <a:ea typeface="Arial"/>
                <a:cs typeface="Arial"/>
                <a:sym typeface="Arial"/>
              </a:rPr>
              <a:t>Quedan exceptuadas de la prohibición las compras de </a:t>
            </a:r>
            <a:r>
              <a:rPr b="1" i="0" lang="es-AR" sz="1800" u="none" cap="none" strike="noStrike">
                <a:solidFill>
                  <a:srgbClr val="C00000"/>
                </a:solidFill>
                <a:latin typeface="Arial"/>
                <a:ea typeface="Arial"/>
                <a:cs typeface="Arial"/>
                <a:sym typeface="Arial"/>
              </a:rPr>
              <a:t>bienes perecederos (5)</a:t>
            </a:r>
            <a:r>
              <a:rPr b="0" i="0" lang="es-AR" sz="1800" u="none" cap="none" strike="noStrike">
                <a:solidFill>
                  <a:schemeClr val="dk1"/>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s-AR" sz="18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pic>
        <p:nvPicPr>
          <p:cNvPr id="144" name="Google Shape;144;p2"/>
          <p:cNvPicPr preferRelativeResize="0"/>
          <p:nvPr/>
        </p:nvPicPr>
        <p:blipFill rotWithShape="1">
          <a:blip r:embed="rId4">
            <a:alphaModFix/>
          </a:blip>
          <a:srcRect b="0" l="0" r="0" t="0"/>
          <a:stretch/>
        </p:blipFill>
        <p:spPr>
          <a:xfrm>
            <a:off x="350989" y="1383796"/>
            <a:ext cx="1836601" cy="1836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50" name="Google Shape;150;p3"/>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51" name="Google Shape;151;p3"/>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2" name="Google Shape;152;p3"/>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
        <p:nvSpPr>
          <p:cNvPr id="153" name="Google Shape;153;p3"/>
          <p:cNvSpPr txBox="1"/>
          <p:nvPr/>
        </p:nvSpPr>
        <p:spPr>
          <a:xfrm>
            <a:off x="1057656" y="1213104"/>
            <a:ext cx="9555480" cy="7040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AR" sz="2400" u="sng" cap="none" strike="noStrike">
                <a:solidFill>
                  <a:srgbClr val="A20000"/>
                </a:solidFill>
                <a:latin typeface="Arial"/>
                <a:ea typeface="Arial"/>
                <a:cs typeface="Arial"/>
                <a:sym typeface="Arial"/>
              </a:rPr>
              <a:t>ALCANCE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sng" cap="none" strike="noStrike">
              <a:solidFill>
                <a:srgbClr val="A2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s-AR" sz="24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1056150" y="1611976"/>
            <a:ext cx="10079700" cy="45792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800"/>
              <a:buFont typeface="Arial"/>
              <a:buNone/>
            </a:pPr>
            <a:r>
              <a:rPr b="0" i="0" lang="es-AR" sz="1800" u="none" cap="none" strike="noStrike">
                <a:solidFill>
                  <a:schemeClr val="dk1"/>
                </a:solidFill>
                <a:latin typeface="Arial"/>
                <a:ea typeface="Arial"/>
                <a:cs typeface="Arial"/>
                <a:sym typeface="Arial"/>
              </a:rPr>
              <a:t>SE PRESUME que existe desdoblamiento, </a:t>
            </a:r>
            <a:r>
              <a:rPr b="0" i="0" lang="es-AR" sz="1800" u="sng" cap="none" strike="noStrike">
                <a:solidFill>
                  <a:schemeClr val="dk1"/>
                </a:solidFill>
                <a:latin typeface="Arial"/>
                <a:ea typeface="Arial"/>
                <a:cs typeface="Arial"/>
                <a:sym typeface="Arial"/>
              </a:rPr>
              <a:t>cuando se fracciona </a:t>
            </a:r>
            <a:r>
              <a:rPr b="0" i="0" lang="es-AR" sz="1800" u="none" cap="none" strike="noStrike">
                <a:solidFill>
                  <a:schemeClr val="dk1"/>
                </a:solidFill>
                <a:latin typeface="Arial"/>
                <a:ea typeface="Arial"/>
                <a:cs typeface="Arial"/>
                <a:sym typeface="Arial"/>
              </a:rPr>
              <a:t>una contratación con la finalidad de:</a:t>
            </a:r>
            <a:endParaRPr b="0" i="0" sz="1400" u="none" cap="none" strike="noStrike">
              <a:solidFill>
                <a:srgbClr val="000000"/>
              </a:solidFill>
              <a:latin typeface="Arial"/>
              <a:ea typeface="Arial"/>
              <a:cs typeface="Arial"/>
              <a:sym typeface="Arial"/>
            </a:endParaRPr>
          </a:p>
          <a:p>
            <a:pPr indent="-342900" lvl="1" marL="914400" marR="0" rtl="0" algn="just">
              <a:lnSpc>
                <a:spcPct val="150000"/>
              </a:lnSpc>
              <a:spcBef>
                <a:spcPts val="0"/>
              </a:spcBef>
              <a:spcAft>
                <a:spcPts val="0"/>
              </a:spcAft>
              <a:buClr>
                <a:srgbClr val="000000"/>
              </a:buClr>
              <a:buSzPts val="1800"/>
              <a:buFont typeface="Arial"/>
              <a:buChar char="◆"/>
            </a:pPr>
            <a:r>
              <a:rPr b="0" i="0" lang="es-AR" sz="1800" u="none" cap="none" strike="noStrike">
                <a:solidFill>
                  <a:schemeClr val="dk1"/>
                </a:solidFill>
                <a:latin typeface="Arial"/>
                <a:ea typeface="Arial"/>
                <a:cs typeface="Arial"/>
                <a:sym typeface="Arial"/>
              </a:rPr>
              <a:t> eludir los </a:t>
            </a:r>
            <a:r>
              <a:rPr b="0" i="0" lang="es-AR" sz="1800" u="sng" cap="none" strike="noStrike">
                <a:solidFill>
                  <a:schemeClr val="dk1"/>
                </a:solidFill>
                <a:latin typeface="Arial"/>
                <a:ea typeface="Arial"/>
                <a:cs typeface="Arial"/>
                <a:sym typeface="Arial"/>
              </a:rPr>
              <a:t>montos máximos permitidos en determinados procedimientos </a:t>
            </a:r>
            <a:r>
              <a:rPr b="0" i="0" lang="es-AR" sz="1800" u="none" cap="none" strike="noStrike">
                <a:solidFill>
                  <a:schemeClr val="dk1"/>
                </a:solidFill>
                <a:latin typeface="Arial"/>
                <a:ea typeface="Arial"/>
                <a:cs typeface="Arial"/>
                <a:sym typeface="Arial"/>
              </a:rPr>
              <a:t>de selección o</a:t>
            </a:r>
            <a:endParaRPr b="0" i="0" sz="1400" u="none" cap="none" strike="noStrike">
              <a:solidFill>
                <a:srgbClr val="000000"/>
              </a:solidFill>
              <a:latin typeface="Arial"/>
              <a:ea typeface="Arial"/>
              <a:cs typeface="Arial"/>
              <a:sym typeface="Arial"/>
            </a:endParaRPr>
          </a:p>
          <a:p>
            <a:pPr indent="-342900" lvl="1" marL="914400" marR="0" rtl="0" algn="just">
              <a:lnSpc>
                <a:spcPct val="150000"/>
              </a:lnSpc>
              <a:spcBef>
                <a:spcPts val="0"/>
              </a:spcBef>
              <a:spcAft>
                <a:spcPts val="0"/>
              </a:spcAft>
              <a:buClr>
                <a:srgbClr val="000000"/>
              </a:buClr>
              <a:buSzPts val="1800"/>
              <a:buFont typeface="Arial"/>
              <a:buChar char="◆"/>
            </a:pPr>
            <a:r>
              <a:rPr b="0" i="0" lang="es-AR" sz="1800" u="none" cap="none" strike="noStrike">
                <a:solidFill>
                  <a:schemeClr val="dk1"/>
                </a:solidFill>
                <a:latin typeface="Arial"/>
                <a:ea typeface="Arial"/>
                <a:cs typeface="Arial"/>
                <a:sym typeface="Arial"/>
              </a:rPr>
              <a:t> vulnerar las normas que fijan las </a:t>
            </a:r>
            <a:r>
              <a:rPr b="0" i="0" lang="es-AR" sz="1800" u="sng" cap="none" strike="noStrike">
                <a:solidFill>
                  <a:schemeClr val="dk1"/>
                </a:solidFill>
                <a:latin typeface="Arial"/>
                <a:ea typeface="Arial"/>
                <a:cs typeface="Arial"/>
                <a:sym typeface="Arial"/>
              </a:rPr>
              <a:t>competencias para autorizar y aprobar </a:t>
            </a:r>
            <a:r>
              <a:rPr b="0" i="0" lang="es-AR" sz="1800" u="none" cap="none" strike="noStrike">
                <a:solidFill>
                  <a:schemeClr val="dk1"/>
                </a:solidFill>
                <a:latin typeface="Arial"/>
                <a:ea typeface="Arial"/>
                <a:cs typeface="Arial"/>
                <a:sym typeface="Arial"/>
              </a:rPr>
              <a:t>los respectivos procedimientos,  según lo establecido por la Ley Nº 2000 A -Art. 12</a:t>
            </a:r>
            <a:endParaRPr b="0" i="0" sz="1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rPr b="1" i="0" lang="es-AR" sz="1800" u="none" cap="none" strike="noStrike">
                <a:solidFill>
                  <a:schemeClr val="dk1"/>
                </a:solidFill>
                <a:latin typeface="Arial"/>
                <a:ea typeface="Arial"/>
                <a:cs typeface="Arial"/>
                <a:sym typeface="Arial"/>
              </a:rPr>
              <a:t>Se recuerda</a:t>
            </a:r>
            <a:r>
              <a:rPr b="0" i="0" lang="es-AR" sz="1800" u="none" cap="none" strike="noStrike">
                <a:solidFill>
                  <a:schemeClr val="dk1"/>
                </a:solidFill>
                <a:latin typeface="Arial"/>
                <a:ea typeface="Arial"/>
                <a:cs typeface="Arial"/>
                <a:sym typeface="Arial"/>
              </a:rPr>
              <a:t> que la existencia de desdoblamiento puede operar: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800"/>
              <a:buFont typeface="Arial"/>
              <a:buNone/>
            </a:pPr>
            <a:r>
              <a:rPr b="1" i="1" lang="es-AR" sz="1800" u="none" cap="none" strike="noStrike">
                <a:solidFill>
                  <a:schemeClr val="dk1"/>
                </a:solidFill>
                <a:latin typeface="Arial"/>
                <a:ea typeface="Arial"/>
                <a:cs typeface="Arial"/>
                <a:sym typeface="Arial"/>
              </a:rPr>
              <a:t>CONTRATACIONES DIRECTAS Y COMPULSA ABREVIADA</a:t>
            </a:r>
            <a:endParaRPr b="1" i="1"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60" name="Google Shape;160;p4"/>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61" name="Google Shape;161;p4"/>
          <p:cNvSpPr txBox="1"/>
          <p:nvPr/>
        </p:nvSpPr>
        <p:spPr>
          <a:xfrm>
            <a:off x="580613" y="1812950"/>
            <a:ext cx="10835700" cy="277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es-AR" sz="2500" u="sng" cap="none" strike="noStrike">
                <a:solidFill>
                  <a:srgbClr val="C00000"/>
                </a:solidFill>
                <a:latin typeface="Arial"/>
                <a:ea typeface="Arial"/>
                <a:cs typeface="Arial"/>
                <a:sym typeface="Arial"/>
              </a:rPr>
              <a:t>1- Organismo: </a:t>
            </a:r>
            <a:endParaRPr b="1" i="0" sz="2500" u="sng"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1" i="0" sz="1900" u="sng"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1" i="0" lang="es-AR" sz="1900" u="sng" cap="none" strike="noStrike">
                <a:solidFill>
                  <a:srgbClr val="C00000"/>
                </a:solidFill>
                <a:latin typeface="Arial"/>
                <a:ea typeface="Arial"/>
                <a:cs typeface="Arial"/>
                <a:sym typeface="Arial"/>
              </a:rPr>
              <a:t>Consideramos dos aspectos:</a:t>
            </a:r>
            <a:endParaRPr b="1" i="0" sz="1900" u="sng"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1" sz="1900" u="sng">
              <a:solidFill>
                <a:srgbClr val="C00000"/>
              </a:solidFill>
            </a:endParaRPr>
          </a:p>
          <a:p>
            <a:pPr indent="0" lvl="0" marL="107950" marR="0" rtl="0" algn="l">
              <a:lnSpc>
                <a:spcPct val="150000"/>
              </a:lnSpc>
              <a:spcBef>
                <a:spcPts val="0"/>
              </a:spcBef>
              <a:spcAft>
                <a:spcPts val="0"/>
              </a:spcAft>
              <a:buClr>
                <a:srgbClr val="000000"/>
              </a:buClr>
              <a:buSzPts val="1900"/>
              <a:buFont typeface="Arial"/>
              <a:buNone/>
            </a:pPr>
            <a:r>
              <a:rPr b="0" i="0" lang="es-AR" sz="1900" u="none" cap="none" strike="noStrike">
                <a:solidFill>
                  <a:srgbClr val="000000"/>
                </a:solidFill>
                <a:latin typeface="Arial"/>
                <a:ea typeface="Arial"/>
                <a:cs typeface="Arial"/>
                <a:sym typeface="Arial"/>
              </a:rPr>
              <a:t>Teniendo en cuenta el Artículo 4 de la Ley N° 2000-A, constituye un organismo y en función de las autoridades intervinientes, con los índices máximos permitidos según el art. 12 de la misma.</a:t>
            </a:r>
            <a:endParaRPr b="0" i="0" sz="19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 name="Google Shape;162;p4"/>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68" name="Google Shape;168;p5"/>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69" name="Google Shape;169;p5"/>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0" name="Google Shape;170;p5"/>
          <p:cNvSpPr txBox="1"/>
          <p:nvPr/>
        </p:nvSpPr>
        <p:spPr>
          <a:xfrm>
            <a:off x="923550" y="1226951"/>
            <a:ext cx="10835700" cy="404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es-AR" sz="2500" u="sng" cap="none" strike="noStrike">
                <a:solidFill>
                  <a:srgbClr val="C00000"/>
                </a:solidFill>
                <a:latin typeface="Arial"/>
                <a:ea typeface="Arial"/>
                <a:cs typeface="Arial"/>
                <a:sym typeface="Arial"/>
              </a:rPr>
              <a:t>2- Dentro de los tres (3) meses de adjudicación</a:t>
            </a:r>
            <a:endParaRPr b="1" i="0" sz="2500" u="sng"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900"/>
              <a:buFont typeface="Arial"/>
              <a:buNone/>
            </a:pPr>
            <a:r>
              <a:rPr b="0" i="0" lang="es-AR" sz="1900" u="none" cap="none" strike="noStrike">
                <a:solidFill>
                  <a:srgbClr val="000000"/>
                </a:solidFill>
                <a:latin typeface="Arial"/>
                <a:ea typeface="Arial"/>
                <a:cs typeface="Arial"/>
                <a:sym typeface="Arial"/>
              </a:rPr>
              <a:t>Se debe considerar el monto total del gasto por clase de bienes y servicios desde la fecha de adjudicación. Dentro del periodo de 3 meses posteriores a la misma no puede realizarse una convocatoria para adquirir elementos iguales o similares. La Adjudicación tiene lugar con el dictado del Acto Administrativo, por parte de la autoridad competente que así lo dispone, debiendo indicar en el mismo el lugar y fecha en el que se dicta. </a:t>
            </a:r>
            <a:endParaRPr b="0" i="0" sz="1900" u="none" cap="none" strike="noStrike">
              <a:solidFill>
                <a:srgbClr val="000000"/>
              </a:solidFill>
              <a:latin typeface="Arial"/>
              <a:ea typeface="Arial"/>
              <a:cs typeface="Arial"/>
              <a:sym typeface="Arial"/>
            </a:endParaRPr>
          </a:p>
          <a:p>
            <a:pPr indent="-120650" lvl="0" marL="0" marR="0" rtl="0" algn="just">
              <a:lnSpc>
                <a:spcPct val="150000"/>
              </a:lnSpc>
              <a:spcBef>
                <a:spcPts val="0"/>
              </a:spcBef>
              <a:spcAft>
                <a:spcPts val="0"/>
              </a:spcAft>
              <a:buClr>
                <a:srgbClr val="000000"/>
              </a:buClr>
              <a:buSzPts val="1900"/>
              <a:buFont typeface="Arial"/>
              <a:buChar char="•"/>
            </a:pPr>
            <a:r>
              <a:rPr b="0" i="0" lang="es-AR" sz="1900" u="none" cap="none" strike="noStrike">
                <a:solidFill>
                  <a:srgbClr val="000000"/>
                </a:solidFill>
                <a:latin typeface="Arial"/>
                <a:ea typeface="Arial"/>
                <a:cs typeface="Arial"/>
                <a:sym typeface="Arial"/>
              </a:rPr>
              <a:t>En las </a:t>
            </a:r>
            <a:r>
              <a:rPr b="1" i="0" lang="es-AR" sz="1900" u="none" cap="none" strike="noStrike">
                <a:solidFill>
                  <a:srgbClr val="000000"/>
                </a:solidFill>
                <a:latin typeface="Arial"/>
                <a:ea typeface="Arial"/>
                <a:cs typeface="Arial"/>
                <a:sym typeface="Arial"/>
              </a:rPr>
              <a:t>órdenes de compra </a:t>
            </a:r>
            <a:r>
              <a:rPr b="0" i="0" lang="es-AR" sz="1900" u="none" cap="none" strike="noStrike">
                <a:solidFill>
                  <a:srgbClr val="000000"/>
                </a:solidFill>
                <a:latin typeface="Arial"/>
                <a:ea typeface="Arial"/>
                <a:cs typeface="Arial"/>
                <a:sym typeface="Arial"/>
              </a:rPr>
              <a:t>podemos considerar la fecha de aprobación del compromiso.</a:t>
            </a:r>
            <a:endParaRPr b="0" i="0" sz="1900" u="none" cap="none" strike="noStrike">
              <a:solidFill>
                <a:srgbClr val="000000"/>
              </a:solidFill>
              <a:latin typeface="Arial"/>
              <a:ea typeface="Arial"/>
              <a:cs typeface="Arial"/>
              <a:sym typeface="Arial"/>
            </a:endParaRPr>
          </a:p>
          <a:p>
            <a:pPr indent="-120650" lvl="0" marL="0" marR="0" rtl="0" algn="just">
              <a:lnSpc>
                <a:spcPct val="150000"/>
              </a:lnSpc>
              <a:spcBef>
                <a:spcPts val="0"/>
              </a:spcBef>
              <a:spcAft>
                <a:spcPts val="0"/>
              </a:spcAft>
              <a:buClr>
                <a:srgbClr val="000000"/>
              </a:buClr>
              <a:buSzPts val="1900"/>
              <a:buFont typeface="Arial"/>
              <a:buChar char="•"/>
            </a:pPr>
            <a:r>
              <a:rPr b="0" i="0" lang="es-AR" sz="1900" u="none" cap="none" strike="noStrike">
                <a:solidFill>
                  <a:srgbClr val="000000"/>
                </a:solidFill>
                <a:latin typeface="Arial"/>
                <a:ea typeface="Arial"/>
                <a:cs typeface="Arial"/>
                <a:sym typeface="Arial"/>
              </a:rPr>
              <a:t>En las </a:t>
            </a:r>
            <a:r>
              <a:rPr b="1" i="0" lang="es-AR" sz="1900" u="none" cap="none" strike="noStrike">
                <a:solidFill>
                  <a:srgbClr val="000000"/>
                </a:solidFill>
                <a:latin typeface="Arial"/>
                <a:ea typeface="Arial"/>
                <a:cs typeface="Arial"/>
                <a:sym typeface="Arial"/>
              </a:rPr>
              <a:t>compulsas abreviadas </a:t>
            </a:r>
            <a:r>
              <a:rPr b="0" i="0" lang="es-AR" sz="1900" u="none" cap="none" strike="noStrike">
                <a:solidFill>
                  <a:srgbClr val="000000"/>
                </a:solidFill>
                <a:latin typeface="Arial"/>
                <a:ea typeface="Arial"/>
                <a:cs typeface="Arial"/>
                <a:sym typeface="Arial"/>
              </a:rPr>
              <a:t>corresponde tomar la fecha del Acto administrativo que aprobó la adjudicación y el gasto.</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s-AR" sz="24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p5"/>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77" name="Google Shape;177;p6"/>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78" name="Google Shape;178;p6"/>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6"/>
          <p:cNvSpPr txBox="1"/>
          <p:nvPr/>
        </p:nvSpPr>
        <p:spPr>
          <a:xfrm>
            <a:off x="923550" y="1265700"/>
            <a:ext cx="10835700" cy="479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es-AR" sz="2500" u="sng" cap="none" strike="noStrike">
                <a:solidFill>
                  <a:srgbClr val="C00000"/>
                </a:solidFill>
                <a:latin typeface="Arial"/>
                <a:ea typeface="Arial"/>
                <a:cs typeface="Arial"/>
                <a:sym typeface="Arial"/>
              </a:rPr>
              <a:t>3- Clase” del catálogo de conceptos de bienes y servicios</a:t>
            </a:r>
            <a:endParaRPr b="1" i="0" sz="2500" u="sng"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s-AR" sz="1900" u="none" cap="none" strike="noStrike">
                <a:solidFill>
                  <a:srgbClr val="000000"/>
                </a:solidFill>
                <a:latin typeface="Arial"/>
                <a:ea typeface="Arial"/>
                <a:cs typeface="Arial"/>
                <a:sym typeface="Arial"/>
              </a:rPr>
              <a:t>Utilizando el catálogo de bienes y servicios del SIIF, debe considerar la clasificación por Concepto del gasto, hasta su cuarto Nivel de detalle, (clase).</a:t>
            </a:r>
            <a:endParaRPr b="0" i="0" sz="19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s-AR" sz="1900" u="none" cap="none" strike="noStrike">
                <a:solidFill>
                  <a:srgbClr val="000000"/>
                </a:solidFill>
                <a:latin typeface="Arial"/>
                <a:ea typeface="Arial"/>
                <a:cs typeface="Arial"/>
                <a:sym typeface="Arial"/>
              </a:rPr>
              <a:t>Para realizar este control puede consultar el “Reporte por concepto del gasto”.</a:t>
            </a:r>
            <a:endParaRPr b="0" i="0" sz="19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t/>
            </a:r>
            <a:endParaRPr b="0" i="0" sz="1900" u="sng"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s-AR" sz="1900" u="sng" cap="none" strike="noStrike">
                <a:solidFill>
                  <a:srgbClr val="000000"/>
                </a:solidFill>
                <a:latin typeface="Arial"/>
                <a:ea typeface="Arial"/>
                <a:cs typeface="Arial"/>
                <a:sym typeface="Arial"/>
              </a:rPr>
              <a:t>Ejemplo</a:t>
            </a:r>
            <a:r>
              <a:rPr b="0" i="0" lang="es-AR" sz="1900" u="none" cap="none" strike="noStrike">
                <a:solidFill>
                  <a:srgbClr val="000000"/>
                </a:solidFill>
                <a:latin typeface="Arial"/>
                <a:ea typeface="Arial"/>
                <a:cs typeface="Arial"/>
                <a:sym typeface="Arial"/>
              </a:rPr>
              <a:t>: 1.01.004.002 - ABROCHADORA PAPELES</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s-AR" sz="24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6"/>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86" name="Google Shape;186;p7"/>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87" name="Google Shape;187;p7"/>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 name="Google Shape;188;p7"/>
          <p:cNvSpPr txBox="1"/>
          <p:nvPr/>
        </p:nvSpPr>
        <p:spPr>
          <a:xfrm>
            <a:off x="803575" y="1313575"/>
            <a:ext cx="10955700" cy="415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es-AR" sz="2500" u="sng" cap="none" strike="noStrike">
                <a:solidFill>
                  <a:srgbClr val="C00000"/>
                </a:solidFill>
                <a:latin typeface="Arial"/>
                <a:ea typeface="Arial"/>
                <a:cs typeface="Arial"/>
                <a:sym typeface="Arial"/>
              </a:rPr>
              <a:t>4- Que sean previsibles para un período determinado</a:t>
            </a:r>
            <a:endParaRPr b="0" i="0" sz="15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La concurrencia de los parámetros fijados en la ley, implica la presunción de desdoblamiento de gastos, sólo admitirá prueba en contrario en el supuesto de que se trate de excepciones de urgencias debidamente acreditadas por el organismo contratante.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A los efectos de acreditar dicha urgencia se establece que la misma sea concreta, inmediata, imprevista, probada y objetiva. Tal circunstancia amerita la existencia de un </a:t>
            </a:r>
            <a:r>
              <a:rPr b="1" i="0" lang="es-AR" sz="1800" u="sng" cap="none" strike="noStrike">
                <a:solidFill>
                  <a:srgbClr val="000000"/>
                </a:solidFill>
                <a:latin typeface="Arial"/>
                <a:ea typeface="Arial"/>
                <a:cs typeface="Arial"/>
                <a:sym typeface="Arial"/>
              </a:rPr>
              <a:t>informe firmado </a:t>
            </a:r>
            <a:r>
              <a:rPr b="0" i="0" lang="es-AR" sz="1800" u="none" cap="none" strike="noStrike">
                <a:solidFill>
                  <a:srgbClr val="000000"/>
                </a:solidFill>
                <a:latin typeface="Arial"/>
                <a:ea typeface="Arial"/>
                <a:cs typeface="Arial"/>
                <a:sym typeface="Arial"/>
              </a:rPr>
              <a:t>por autoridad competente del organismo contratante.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s-AR" sz="24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p7"/>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8"/>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95" name="Google Shape;195;p8"/>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196" name="Google Shape;196;p8"/>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7" name="Google Shape;197;p8"/>
          <p:cNvSpPr txBox="1"/>
          <p:nvPr/>
        </p:nvSpPr>
        <p:spPr>
          <a:xfrm>
            <a:off x="909695" y="1328392"/>
            <a:ext cx="10835700" cy="391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es-AR" sz="2500" u="sng" cap="none" strike="noStrike">
                <a:solidFill>
                  <a:srgbClr val="C00000"/>
                </a:solidFill>
                <a:latin typeface="Arial"/>
                <a:ea typeface="Arial"/>
                <a:cs typeface="Arial"/>
                <a:sym typeface="Arial"/>
              </a:rPr>
              <a:t>5- Bienes perecederos</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s-AR" sz="1900" u="none" cap="none" strike="noStrike">
                <a:solidFill>
                  <a:srgbClr val="000000"/>
                </a:solidFill>
                <a:latin typeface="Arial"/>
                <a:ea typeface="Arial"/>
                <a:cs typeface="Arial"/>
                <a:sym typeface="Arial"/>
              </a:rPr>
              <a:t>Se entiende que se refiere a productos frescos (se refiere a aquellos que no pueden perder la cadena de </a:t>
            </a:r>
            <a:r>
              <a:rPr lang="es-AR" sz="1900"/>
              <a:t>frío</a:t>
            </a:r>
            <a:r>
              <a:rPr b="0" i="0" lang="es-AR" sz="1900" u="none" cap="none" strike="noStrike">
                <a:solidFill>
                  <a:srgbClr val="000000"/>
                </a:solidFill>
                <a:latin typeface="Arial"/>
                <a:ea typeface="Arial"/>
                <a:cs typeface="Arial"/>
                <a:sym typeface="Arial"/>
              </a:rPr>
              <a:t>) envasado o no envasados, con o sin fecha de vencimiento en su envoltorio.</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s-AR" sz="1900" u="none" cap="none" strike="noStrike">
                <a:solidFill>
                  <a:srgbClr val="000000"/>
                </a:solidFill>
                <a:latin typeface="Arial"/>
                <a:ea typeface="Arial"/>
                <a:cs typeface="Arial"/>
                <a:sym typeface="Arial"/>
              </a:rPr>
              <a:t> No contempla productos secos con fecha de vencimiento en envases o envoltorios.</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br>
              <a:rPr b="0" i="0" lang="es-AR" sz="19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8" name="Google Shape;198;p8"/>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p:nvPr/>
        </p:nvSpPr>
        <p:spPr>
          <a:xfrm rot="5400000">
            <a:off x="5945124" y="-5945124"/>
            <a:ext cx="301752" cy="12192000"/>
          </a:xfrm>
          <a:prstGeom prst="rect">
            <a:avLst/>
          </a:prstGeom>
          <a:solidFill>
            <a:srgbClr val="980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04" name="Google Shape;204;p9"/>
          <p:cNvSpPr/>
          <p:nvPr/>
        </p:nvSpPr>
        <p:spPr>
          <a:xfrm rot="5400000">
            <a:off x="5916000" y="582000"/>
            <a:ext cx="360000" cy="12192000"/>
          </a:xfrm>
          <a:prstGeom prst="rect">
            <a:avLst/>
          </a:prstGeom>
          <a:solidFill>
            <a:srgbClr val="500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EFEF"/>
              </a:solidFill>
              <a:latin typeface="Arial"/>
              <a:ea typeface="Arial"/>
              <a:cs typeface="Arial"/>
              <a:sym typeface="Arial"/>
            </a:endParaRPr>
          </a:p>
        </p:txBody>
      </p:sp>
      <p:sp>
        <p:nvSpPr>
          <p:cNvPr id="205" name="Google Shape;205;p9"/>
          <p:cNvSpPr/>
          <p:nvPr/>
        </p:nvSpPr>
        <p:spPr>
          <a:xfrm>
            <a:off x="4502541" y="6523947"/>
            <a:ext cx="2527651" cy="3077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6" name="Google Shape;206;p9"/>
          <p:cNvSpPr txBox="1"/>
          <p:nvPr/>
        </p:nvSpPr>
        <p:spPr>
          <a:xfrm>
            <a:off x="758952" y="1493352"/>
            <a:ext cx="11237976" cy="32644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Al seleccionar un procedimiento de contratación debe verificarse que en el lapso previsto en el artículo 21 de la Ley N° 2000-A, las adjudicaciones no superen los montos máximos establecidos en el artículo 12 de dicha Ley.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s-AR" sz="24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7" name="Google Shape;207;p9"/>
          <p:cNvPicPr preferRelativeResize="0"/>
          <p:nvPr/>
        </p:nvPicPr>
        <p:blipFill rotWithShape="1">
          <a:blip r:embed="rId3">
            <a:alphaModFix/>
          </a:blip>
          <a:srcRect b="0" l="0" r="0" t="0"/>
          <a:stretch/>
        </p:blipFill>
        <p:spPr>
          <a:xfrm>
            <a:off x="0" y="319683"/>
            <a:ext cx="11996928" cy="530709"/>
          </a:xfrm>
          <a:prstGeom prst="rect">
            <a:avLst/>
          </a:prstGeom>
          <a:noFill/>
          <a:ln>
            <a:noFill/>
          </a:ln>
        </p:spPr>
      </p:pic>
      <p:sp>
        <p:nvSpPr>
          <p:cNvPr id="208" name="Google Shape;208;p9"/>
          <p:cNvSpPr txBox="1"/>
          <p:nvPr/>
        </p:nvSpPr>
        <p:spPr>
          <a:xfrm>
            <a:off x="1215942" y="1092117"/>
            <a:ext cx="9555480" cy="7040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AR" sz="2400" u="sng" cap="none" strike="noStrike">
                <a:solidFill>
                  <a:srgbClr val="A20000"/>
                </a:solidFill>
                <a:latin typeface="Arial"/>
                <a:ea typeface="Arial"/>
                <a:cs typeface="Arial"/>
                <a:sym typeface="Arial"/>
              </a:rPr>
              <a:t>REPORTE DE CONTROL DESDOBLAMIENTO DEL GASTO </a:t>
            </a:r>
            <a:endParaRPr b="1" i="0" sz="2400" u="sng" cap="none" strike="noStrike">
              <a:solidFill>
                <a:srgbClr val="A2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sng" cap="none" strike="noStrike">
              <a:solidFill>
                <a:srgbClr val="A2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s-AR" sz="2400" u="none" cap="none" strike="noStrike">
                <a:solidFill>
                  <a:srgbClr val="000000"/>
                </a:solidFill>
                <a:latin typeface="Arial"/>
                <a:ea typeface="Arial"/>
                <a:cs typeface="Arial"/>
                <a:sym typeface="Arial"/>
              </a:rPr>
            </a:br>
            <a:r>
              <a:rPr b="1" i="0" lang="es-AR" sz="2400" u="none" cap="none" strike="noStrike">
                <a:solidFill>
                  <a:srgbClr val="000000"/>
                </a:solidFill>
                <a:latin typeface="Arial"/>
                <a:ea typeface="Arial"/>
                <a:cs typeface="Arial"/>
                <a:sym typeface="Arial"/>
              </a:rPr>
              <a:t> </a:t>
            </a:r>
            <a:br>
              <a:rPr b="1" i="0" lang="es-AR" sz="2400" u="none" cap="none" strike="noStrike">
                <a:solidFill>
                  <a:srgbClr val="C00000"/>
                </a:solidFill>
                <a:latin typeface="Arial"/>
                <a:ea typeface="Arial"/>
                <a:cs typeface="Arial"/>
                <a:sym typeface="Arial"/>
              </a:rPr>
            </a:b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9"/>
          <p:cNvSpPr/>
          <p:nvPr/>
        </p:nvSpPr>
        <p:spPr>
          <a:xfrm>
            <a:off x="360634" y="2819064"/>
            <a:ext cx="5266944" cy="1042416"/>
          </a:xfrm>
          <a:prstGeom prst="notched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AR" sz="1600" u="none" cap="none" strike="noStrike">
                <a:solidFill>
                  <a:schemeClr val="lt1"/>
                </a:solidFill>
                <a:latin typeface="Comic Sans MS"/>
                <a:ea typeface="Comic Sans MS"/>
                <a:cs typeface="Comic Sans MS"/>
                <a:sym typeface="Comic Sans MS"/>
              </a:rPr>
              <a:t>Cómo realizar el control utilizando el SIIF?</a:t>
            </a:r>
            <a:endParaRPr b="0" i="0" sz="1600" u="none" cap="none" strike="noStrike">
              <a:solidFill>
                <a:schemeClr val="lt1"/>
              </a:solidFill>
              <a:latin typeface="Comic Sans MS"/>
              <a:ea typeface="Comic Sans MS"/>
              <a:cs typeface="Comic Sans MS"/>
              <a:sym typeface="Comic Sans MS"/>
            </a:endParaRPr>
          </a:p>
        </p:txBody>
      </p:sp>
      <p:sp>
        <p:nvSpPr>
          <p:cNvPr id="210" name="Google Shape;210;p9"/>
          <p:cNvSpPr/>
          <p:nvPr/>
        </p:nvSpPr>
        <p:spPr>
          <a:xfrm>
            <a:off x="5993682" y="2938272"/>
            <a:ext cx="1289304" cy="868680"/>
          </a:xfrm>
          <a:prstGeom prst="rect">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AR" sz="1600" u="none" cap="none" strike="noStrike">
                <a:solidFill>
                  <a:schemeClr val="lt1"/>
                </a:solidFill>
                <a:latin typeface="Comic Sans MS"/>
                <a:ea typeface="Comic Sans MS"/>
                <a:cs typeface="Comic Sans MS"/>
                <a:sym typeface="Comic Sans MS"/>
              </a:rPr>
              <a:t>Acceso al reporte</a:t>
            </a:r>
            <a:endParaRPr b="0" i="0" sz="1600" u="none" cap="none" strike="noStrike">
              <a:solidFill>
                <a:schemeClr val="lt1"/>
              </a:solidFill>
              <a:latin typeface="Comic Sans MS"/>
              <a:ea typeface="Comic Sans MS"/>
              <a:cs typeface="Comic Sans MS"/>
              <a:sym typeface="Comic Sans MS"/>
            </a:endParaRPr>
          </a:p>
        </p:txBody>
      </p:sp>
      <p:pic>
        <p:nvPicPr>
          <p:cNvPr id="211" name="Google Shape;211;p9"/>
          <p:cNvPicPr preferRelativeResize="0"/>
          <p:nvPr/>
        </p:nvPicPr>
        <p:blipFill rotWithShape="1">
          <a:blip r:embed="rId4">
            <a:alphaModFix/>
          </a:blip>
          <a:srcRect b="0" l="0" r="0" t="0"/>
          <a:stretch/>
        </p:blipFill>
        <p:spPr>
          <a:xfrm>
            <a:off x="7505126" y="2484797"/>
            <a:ext cx="2333625" cy="876300"/>
          </a:xfrm>
          <a:prstGeom prst="rect">
            <a:avLst/>
          </a:prstGeom>
          <a:noFill/>
          <a:ln>
            <a:noFill/>
          </a:ln>
        </p:spPr>
      </p:pic>
      <p:pic>
        <p:nvPicPr>
          <p:cNvPr id="212" name="Google Shape;212;p9"/>
          <p:cNvPicPr preferRelativeResize="0"/>
          <p:nvPr/>
        </p:nvPicPr>
        <p:blipFill rotWithShape="1">
          <a:blip r:embed="rId5">
            <a:alphaModFix/>
          </a:blip>
          <a:srcRect b="0" l="0" r="0" t="0"/>
          <a:stretch/>
        </p:blipFill>
        <p:spPr>
          <a:xfrm>
            <a:off x="8557638" y="3414227"/>
            <a:ext cx="2562225" cy="1200150"/>
          </a:xfrm>
          <a:prstGeom prst="rect">
            <a:avLst/>
          </a:prstGeom>
          <a:noFill/>
          <a:ln>
            <a:noFill/>
          </a:ln>
        </p:spPr>
      </p:pic>
      <p:pic>
        <p:nvPicPr>
          <p:cNvPr id="213" name="Google Shape;213;p9"/>
          <p:cNvPicPr preferRelativeResize="0"/>
          <p:nvPr/>
        </p:nvPicPr>
        <p:blipFill rotWithShape="1">
          <a:blip r:embed="rId6">
            <a:alphaModFix/>
          </a:blip>
          <a:srcRect b="0" l="0" r="0" t="0"/>
          <a:stretch/>
        </p:blipFill>
        <p:spPr>
          <a:xfrm>
            <a:off x="4641273" y="4135057"/>
            <a:ext cx="3916365" cy="2240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Corina</dc:creator>
</cp:coreProperties>
</file>