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y="6858000" cx="12192000"/>
  <p:notesSz cx="6797675" cy="9926625"/>
  <p:embeddedFontLst>
    <p:embeddedFont>
      <p:font typeface="Overlock"/>
      <p:regular r:id="rId30"/>
      <p:bold r:id="rId31"/>
      <p:italic r:id="rId32"/>
      <p:boldItalic r:id="rId33"/>
    </p:embeddedFont>
    <p:embeddedFont>
      <p:font typeface="Arimo"/>
      <p:regular r:id="rId34"/>
      <p:bold r:id="rId35"/>
      <p:italic r:id="rId36"/>
      <p:boldItalic r:id="rId37"/>
    </p:embeddedFont>
    <p:embeddedFont>
      <p:font typeface="Quattrocento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7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QuattrocentoSans-italic.fntdata"/><Relationship Id="rId20" Type="http://schemas.openxmlformats.org/officeDocument/2006/relationships/slide" Target="slides/slide13.xml"/><Relationship Id="rId41" Type="http://schemas.openxmlformats.org/officeDocument/2006/relationships/font" Target="fonts/QuattrocentoSans-boldItalic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Overlock-bold.fntdata"/><Relationship Id="rId30" Type="http://schemas.openxmlformats.org/officeDocument/2006/relationships/font" Target="fonts/Overlock-regular.fntdata"/><Relationship Id="rId11" Type="http://schemas.openxmlformats.org/officeDocument/2006/relationships/slide" Target="slides/slide4.xml"/><Relationship Id="rId33" Type="http://schemas.openxmlformats.org/officeDocument/2006/relationships/font" Target="fonts/Overlock-boldItalic.fntdata"/><Relationship Id="rId10" Type="http://schemas.openxmlformats.org/officeDocument/2006/relationships/slide" Target="slides/slide3.xml"/><Relationship Id="rId32" Type="http://schemas.openxmlformats.org/officeDocument/2006/relationships/font" Target="fonts/Overlock-italic.fntdata"/><Relationship Id="rId13" Type="http://schemas.openxmlformats.org/officeDocument/2006/relationships/slide" Target="slides/slide6.xml"/><Relationship Id="rId35" Type="http://schemas.openxmlformats.org/officeDocument/2006/relationships/font" Target="fonts/Arimo-bold.fntdata"/><Relationship Id="rId12" Type="http://schemas.openxmlformats.org/officeDocument/2006/relationships/slide" Target="slides/slide5.xml"/><Relationship Id="rId34" Type="http://schemas.openxmlformats.org/officeDocument/2006/relationships/font" Target="fonts/Arimo-regular.fntdata"/><Relationship Id="rId15" Type="http://schemas.openxmlformats.org/officeDocument/2006/relationships/slide" Target="slides/slide8.xml"/><Relationship Id="rId37" Type="http://schemas.openxmlformats.org/officeDocument/2006/relationships/font" Target="fonts/Arimo-boldItalic.fntdata"/><Relationship Id="rId14" Type="http://schemas.openxmlformats.org/officeDocument/2006/relationships/slide" Target="slides/slide7.xml"/><Relationship Id="rId36" Type="http://schemas.openxmlformats.org/officeDocument/2006/relationships/font" Target="fonts/Arimo-italic.fntdata"/><Relationship Id="rId17" Type="http://schemas.openxmlformats.org/officeDocument/2006/relationships/slide" Target="slides/slide10.xml"/><Relationship Id="rId39" Type="http://schemas.openxmlformats.org/officeDocument/2006/relationships/font" Target="fonts/QuattrocentoSans-bold.fntdata"/><Relationship Id="rId16" Type="http://schemas.openxmlformats.org/officeDocument/2006/relationships/slide" Target="slides/slide9.xml"/><Relationship Id="rId38" Type="http://schemas.openxmlformats.org/officeDocument/2006/relationships/font" Target="fonts/QuattrocentoSans-regular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1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p1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0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p10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1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5" name="Google Shape;335;p1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2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5" name="Google Shape;345;p1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3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7" name="Google Shape;357;p13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4:notes"/>
          <p:cNvSpPr txBox="1"/>
          <p:nvPr>
            <p:ph idx="1" type="body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4" name="Google Shape;364;p14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5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3" name="Google Shape;373;p15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6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4" name="Google Shape;384;p16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7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2" name="Google Shape;392;p17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8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7" name="Google Shape;407;p18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9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6" name="Google Shape;416;p19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2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p2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0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7" name="Google Shape;427;p20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1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6" name="Google Shape;436;p2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p22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En el modo Presentación con diapositivas, seleccione las flechas para visitar los vínculos.</a:t>
            </a:r>
            <a:endParaRPr/>
          </a:p>
        </p:txBody>
      </p:sp>
      <p:sp>
        <p:nvSpPr>
          <p:cNvPr id="448" name="Google Shape;448;p22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p3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p4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:notes"/>
          <p:cNvSpPr txBox="1"/>
          <p:nvPr>
            <p:ph idx="1" type="body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6" name="Google Shape;276;p5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:notes"/>
          <p:cNvSpPr txBox="1"/>
          <p:nvPr>
            <p:ph idx="1" type="body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p6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7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4" name="Google Shape;294;p7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8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4" name="Google Shape;304;p8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9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2" name="Google Shape;312;p9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y objetos">
  <p:cSld name="1_Título y objeto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type="title"/>
          </p:nvPr>
        </p:nvSpPr>
        <p:spPr>
          <a:xfrm>
            <a:off x="838200" y="323085"/>
            <a:ext cx="10515600" cy="580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3"/>
          <p:cNvSpPr/>
          <p:nvPr/>
        </p:nvSpPr>
        <p:spPr>
          <a:xfrm>
            <a:off x="393701" y="2555644"/>
            <a:ext cx="2578099" cy="2713542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770733" y="2921000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3"/>
          <p:cNvSpPr/>
          <p:nvPr/>
        </p:nvSpPr>
        <p:spPr>
          <a:xfrm rot="10800000">
            <a:off x="2597711" y="2555644"/>
            <a:ext cx="2578099" cy="2713542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3"/>
          <p:cNvSpPr/>
          <p:nvPr/>
        </p:nvSpPr>
        <p:spPr>
          <a:xfrm rot="10800000">
            <a:off x="2971800" y="2998926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4798777" y="2555644"/>
            <a:ext cx="2578099" cy="2713542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5175809" y="2921000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/>
          <p:nvPr/>
        </p:nvSpPr>
        <p:spPr>
          <a:xfrm rot="10800000">
            <a:off x="7002787" y="2555644"/>
            <a:ext cx="2578099" cy="2713542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/>
          <p:nvPr/>
        </p:nvSpPr>
        <p:spPr>
          <a:xfrm rot="10800000">
            <a:off x="7376876" y="2998926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9203853" y="2555644"/>
            <a:ext cx="2578099" cy="2713542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9580885" y="2921000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/>
          <p:nvPr/>
        </p:nvSpPr>
        <p:spPr>
          <a:xfrm rot="10800000">
            <a:off x="11407863" y="2555644"/>
            <a:ext cx="2578099" cy="2713542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/>
          <p:nvPr/>
        </p:nvSpPr>
        <p:spPr>
          <a:xfrm rot="10800000">
            <a:off x="11781952" y="2998926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 rot="10800000">
            <a:off x="-1807367" y="2555644"/>
            <a:ext cx="2578099" cy="2713542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/>
          <p:nvPr/>
        </p:nvSpPr>
        <p:spPr>
          <a:xfrm rot="10800000">
            <a:off x="-1433278" y="2998926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/>
          <p:nvPr/>
        </p:nvSpPr>
        <p:spPr>
          <a:xfrm rot="10800000">
            <a:off x="892234" y="3042502"/>
            <a:ext cx="1583974" cy="15839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3"/>
          <p:cNvSpPr/>
          <p:nvPr/>
        </p:nvSpPr>
        <p:spPr>
          <a:xfrm rot="10800000">
            <a:off x="1008282" y="3164002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/>
          <p:nvPr/>
        </p:nvSpPr>
        <p:spPr>
          <a:xfrm rot="10800000">
            <a:off x="3093301" y="3120428"/>
            <a:ext cx="1583974" cy="15839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/>
          <p:nvPr/>
        </p:nvSpPr>
        <p:spPr>
          <a:xfrm rot="10800000">
            <a:off x="5304013" y="3037767"/>
            <a:ext cx="1583974" cy="158397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/>
          <p:nvPr/>
        </p:nvSpPr>
        <p:spPr>
          <a:xfrm rot="10800000">
            <a:off x="7505078" y="3120428"/>
            <a:ext cx="1583974" cy="15839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3"/>
          <p:cNvSpPr/>
          <p:nvPr/>
        </p:nvSpPr>
        <p:spPr>
          <a:xfrm rot="10800000">
            <a:off x="9695686" y="3037767"/>
            <a:ext cx="1583974" cy="15839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3"/>
          <p:cNvSpPr/>
          <p:nvPr/>
        </p:nvSpPr>
        <p:spPr>
          <a:xfrm rot="10800000">
            <a:off x="3219534" y="3246662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3"/>
          <p:cNvSpPr/>
          <p:nvPr/>
        </p:nvSpPr>
        <p:spPr>
          <a:xfrm rot="10800000">
            <a:off x="5423546" y="3164000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/>
          <p:nvPr/>
        </p:nvSpPr>
        <p:spPr>
          <a:xfrm rot="10800000">
            <a:off x="7631122" y="3246661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3"/>
          <p:cNvSpPr/>
          <p:nvPr/>
        </p:nvSpPr>
        <p:spPr>
          <a:xfrm rot="10800000">
            <a:off x="9819403" y="3163999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1623709" y="4583449"/>
            <a:ext cx="121024" cy="5720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3824774" y="2548369"/>
            <a:ext cx="121024" cy="5720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6035487" y="4621738"/>
            <a:ext cx="121024" cy="5720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3"/>
          <p:cNvSpPr/>
          <p:nvPr/>
        </p:nvSpPr>
        <p:spPr>
          <a:xfrm>
            <a:off x="8229853" y="2555644"/>
            <a:ext cx="121024" cy="5720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3"/>
          <p:cNvSpPr/>
          <p:nvPr/>
        </p:nvSpPr>
        <p:spPr>
          <a:xfrm>
            <a:off x="10427162" y="4621738"/>
            <a:ext cx="121024" cy="5720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3"/>
          <p:cNvSpPr txBox="1"/>
          <p:nvPr>
            <p:ph idx="1" type="body"/>
          </p:nvPr>
        </p:nvSpPr>
        <p:spPr>
          <a:xfrm>
            <a:off x="3186063" y="3382913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7200"/>
              <a:buNone/>
              <a:defRPr b="1" sz="7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idx="2" type="body"/>
          </p:nvPr>
        </p:nvSpPr>
        <p:spPr>
          <a:xfrm>
            <a:off x="5407582" y="3304113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b="1" sz="7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3"/>
          <p:cNvSpPr txBox="1"/>
          <p:nvPr>
            <p:ph idx="3" type="body"/>
          </p:nvPr>
        </p:nvSpPr>
        <p:spPr>
          <a:xfrm>
            <a:off x="1012553" y="3302231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b="1" sz="7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13"/>
          <p:cNvSpPr txBox="1"/>
          <p:nvPr>
            <p:ph idx="4" type="body"/>
          </p:nvPr>
        </p:nvSpPr>
        <p:spPr>
          <a:xfrm>
            <a:off x="7610121" y="3430353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b="1" sz="7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3"/>
          <p:cNvSpPr txBox="1"/>
          <p:nvPr>
            <p:ph idx="5" type="body"/>
          </p:nvPr>
        </p:nvSpPr>
        <p:spPr>
          <a:xfrm>
            <a:off x="9814130" y="3297135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b="1" sz="7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3"/>
          <p:cNvSpPr/>
          <p:nvPr/>
        </p:nvSpPr>
        <p:spPr>
          <a:xfrm rot="10800000">
            <a:off x="1526274" y="5120291"/>
            <a:ext cx="312952" cy="312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3"/>
          <p:cNvSpPr/>
          <p:nvPr/>
        </p:nvSpPr>
        <p:spPr>
          <a:xfrm rot="10800000">
            <a:off x="3728810" y="2381306"/>
            <a:ext cx="312952" cy="312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3"/>
          <p:cNvSpPr/>
          <p:nvPr/>
        </p:nvSpPr>
        <p:spPr>
          <a:xfrm rot="10800000">
            <a:off x="5931350" y="5112710"/>
            <a:ext cx="312952" cy="312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3"/>
          <p:cNvSpPr/>
          <p:nvPr/>
        </p:nvSpPr>
        <p:spPr>
          <a:xfrm rot="10800000">
            <a:off x="8133886" y="2374356"/>
            <a:ext cx="312952" cy="312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3"/>
          <p:cNvSpPr/>
          <p:nvPr/>
        </p:nvSpPr>
        <p:spPr>
          <a:xfrm rot="10800000">
            <a:off x="10328679" y="5112710"/>
            <a:ext cx="312952" cy="312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3"/>
          <p:cNvSpPr txBox="1"/>
          <p:nvPr>
            <p:ph idx="6" type="body"/>
          </p:nvPr>
        </p:nvSpPr>
        <p:spPr>
          <a:xfrm>
            <a:off x="323865" y="5443524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3"/>
          <p:cNvSpPr txBox="1"/>
          <p:nvPr>
            <p:ph idx="7" type="body"/>
          </p:nvPr>
        </p:nvSpPr>
        <p:spPr>
          <a:xfrm>
            <a:off x="2603674" y="1158262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3"/>
          <p:cNvSpPr txBox="1"/>
          <p:nvPr>
            <p:ph idx="8" type="body"/>
          </p:nvPr>
        </p:nvSpPr>
        <p:spPr>
          <a:xfrm>
            <a:off x="6940193" y="1158262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13"/>
          <p:cNvSpPr txBox="1"/>
          <p:nvPr>
            <p:ph idx="9" type="body"/>
          </p:nvPr>
        </p:nvSpPr>
        <p:spPr>
          <a:xfrm>
            <a:off x="4676538" y="5440825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13"/>
          <p:cNvSpPr txBox="1"/>
          <p:nvPr>
            <p:ph idx="13" type="body"/>
          </p:nvPr>
        </p:nvSpPr>
        <p:spPr>
          <a:xfrm>
            <a:off x="9029211" y="5425937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13"/>
          <p:cNvSpPr/>
          <p:nvPr/>
        </p:nvSpPr>
        <p:spPr>
          <a:xfrm flipH="1">
            <a:off x="1593972" y="5185996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3"/>
          <p:cNvSpPr/>
          <p:nvPr/>
        </p:nvSpPr>
        <p:spPr>
          <a:xfrm flipH="1">
            <a:off x="5996702" y="5185996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3"/>
          <p:cNvSpPr/>
          <p:nvPr/>
        </p:nvSpPr>
        <p:spPr>
          <a:xfrm flipH="1">
            <a:off x="10395454" y="5182452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3"/>
          <p:cNvSpPr/>
          <p:nvPr/>
        </p:nvSpPr>
        <p:spPr>
          <a:xfrm flipH="1">
            <a:off x="3795674" y="2447011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3"/>
          <p:cNvSpPr/>
          <p:nvPr/>
        </p:nvSpPr>
        <p:spPr>
          <a:xfrm flipH="1">
            <a:off x="8199591" y="2439404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/>
          <p:nvPr/>
        </p:nvSpPr>
        <p:spPr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0" name="Google Shape;140;p15"/>
          <p:cNvSpPr txBox="1"/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contenido">
  <p:cSld name="Título y contenido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43" name="Google Shape;143;p16"/>
          <p:cNvCxnSpPr/>
          <p:nvPr/>
        </p:nvCxnSpPr>
        <p:spPr>
          <a:xfrm>
            <a:off x="604434" y="1196392"/>
            <a:ext cx="10983132" cy="0"/>
          </a:xfrm>
          <a:prstGeom prst="straightConnector1">
            <a:avLst/>
          </a:prstGeom>
          <a:noFill/>
          <a:ln cap="flat" cmpd="sng" w="25400">
            <a:solidFill>
              <a:srgbClr val="D247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4" name="Google Shape;144;p16"/>
          <p:cNvSpPr txBox="1"/>
          <p:nvPr>
            <p:ph type="title"/>
          </p:nvPr>
        </p:nvSpPr>
        <p:spPr>
          <a:xfrm>
            <a:off x="521207" y="448056"/>
            <a:ext cx="6877119" cy="640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Quattrocento Sans"/>
              <a:buNone/>
              <a:defRPr sz="2800">
                <a:solidFill>
                  <a:srgbClr val="3A383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6"/>
          <p:cNvSpPr txBox="1"/>
          <p:nvPr>
            <p:ph idx="1" type="body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Quattrocento Sans"/>
              <a:buNone/>
              <a:defRPr sz="1200">
                <a:solidFill>
                  <a:srgbClr val="3F3F3F"/>
                </a:solidFill>
              </a:defRPr>
            </a:lvl1pPr>
            <a:lvl2pPr indent="-304800" lvl="1" marL="914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 sz="1200">
                <a:solidFill>
                  <a:srgbClr val="3F3F3F"/>
                </a:solidFill>
              </a:defRPr>
            </a:lvl2pPr>
            <a:lvl3pPr indent="-304800" lvl="2" marL="1371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 sz="1200">
                <a:solidFill>
                  <a:srgbClr val="3F3F3F"/>
                </a:solidFill>
              </a:defRPr>
            </a:lvl3pPr>
            <a:lvl4pPr indent="-304800" lvl="3" marL="18288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 sz="1200">
                <a:solidFill>
                  <a:srgbClr val="3F3F3F"/>
                </a:solidFill>
              </a:defRPr>
            </a:lvl4pPr>
            <a:lvl5pPr indent="-304800" lvl="4" marL="22860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 sz="1200"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46" name="Google Shape;146;p16"/>
          <p:cNvSpPr txBox="1"/>
          <p:nvPr>
            <p:ph idx="10" type="dt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6"/>
          <p:cNvSpPr txBox="1"/>
          <p:nvPr>
            <p:ph idx="11" type="ftr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6"/>
          <p:cNvSpPr txBox="1"/>
          <p:nvPr>
            <p:ph idx="12" type="sldNum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8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8" name="Google Shape;158;p1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1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1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1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73" name="Google Shape;173;p21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74" name="Google Shape;174;p2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2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80" name="Google Shape;180;p22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81" name="Google Shape;181;p2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2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23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2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2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24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2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/>
          <p:nvPr>
            <p:ph type="title"/>
          </p:nvPr>
        </p:nvSpPr>
        <p:spPr>
          <a:xfrm>
            <a:off x="838200" y="323085"/>
            <a:ext cx="105156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25"/>
          <p:cNvSpPr/>
          <p:nvPr/>
        </p:nvSpPr>
        <p:spPr>
          <a:xfrm>
            <a:off x="393701" y="2555644"/>
            <a:ext cx="2578200" cy="27135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/>
          <p:nvPr/>
        </p:nvSpPr>
        <p:spPr>
          <a:xfrm>
            <a:off x="770733" y="2921000"/>
            <a:ext cx="1827000" cy="182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5"/>
          <p:cNvSpPr/>
          <p:nvPr/>
        </p:nvSpPr>
        <p:spPr>
          <a:xfrm rot="10800000">
            <a:off x="2597610" y="2555686"/>
            <a:ext cx="2578200" cy="27135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5"/>
          <p:cNvSpPr/>
          <p:nvPr/>
        </p:nvSpPr>
        <p:spPr>
          <a:xfrm rot="10800000">
            <a:off x="2971778" y="2998904"/>
            <a:ext cx="1827000" cy="182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798777" y="2555644"/>
            <a:ext cx="2578200" cy="27135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5"/>
          <p:cNvSpPr/>
          <p:nvPr/>
        </p:nvSpPr>
        <p:spPr>
          <a:xfrm>
            <a:off x="5175809" y="2921000"/>
            <a:ext cx="1827000" cy="182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5"/>
          <p:cNvSpPr/>
          <p:nvPr/>
        </p:nvSpPr>
        <p:spPr>
          <a:xfrm rot="10800000">
            <a:off x="7002686" y="2555686"/>
            <a:ext cx="2578200" cy="27135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5"/>
          <p:cNvSpPr/>
          <p:nvPr/>
        </p:nvSpPr>
        <p:spPr>
          <a:xfrm rot="10800000">
            <a:off x="7376854" y="2998904"/>
            <a:ext cx="1827000" cy="182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5"/>
          <p:cNvSpPr/>
          <p:nvPr/>
        </p:nvSpPr>
        <p:spPr>
          <a:xfrm>
            <a:off x="9203853" y="2555644"/>
            <a:ext cx="2578200" cy="27135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5"/>
          <p:cNvSpPr/>
          <p:nvPr/>
        </p:nvSpPr>
        <p:spPr>
          <a:xfrm>
            <a:off x="9580885" y="2921000"/>
            <a:ext cx="1827000" cy="182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5"/>
          <p:cNvSpPr/>
          <p:nvPr/>
        </p:nvSpPr>
        <p:spPr>
          <a:xfrm rot="10800000">
            <a:off x="11407763" y="2555686"/>
            <a:ext cx="2578200" cy="27135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5"/>
          <p:cNvSpPr/>
          <p:nvPr/>
        </p:nvSpPr>
        <p:spPr>
          <a:xfrm rot="10800000">
            <a:off x="11781930" y="2998904"/>
            <a:ext cx="1827000" cy="182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5"/>
          <p:cNvSpPr/>
          <p:nvPr/>
        </p:nvSpPr>
        <p:spPr>
          <a:xfrm rot="10800000">
            <a:off x="-1807468" y="2555686"/>
            <a:ext cx="2578200" cy="27135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5"/>
          <p:cNvSpPr/>
          <p:nvPr/>
        </p:nvSpPr>
        <p:spPr>
          <a:xfrm rot="10800000">
            <a:off x="-1433300" y="2998904"/>
            <a:ext cx="1827000" cy="182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5"/>
          <p:cNvSpPr/>
          <p:nvPr/>
        </p:nvSpPr>
        <p:spPr>
          <a:xfrm rot="10800000">
            <a:off x="892208" y="3042476"/>
            <a:ext cx="1584000" cy="158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5"/>
          <p:cNvSpPr/>
          <p:nvPr/>
        </p:nvSpPr>
        <p:spPr>
          <a:xfrm rot="10800000">
            <a:off x="1008387" y="3164107"/>
            <a:ext cx="1331400" cy="13314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5"/>
          <p:cNvSpPr/>
          <p:nvPr/>
        </p:nvSpPr>
        <p:spPr>
          <a:xfrm rot="10800000">
            <a:off x="3093275" y="3120402"/>
            <a:ext cx="1584000" cy="158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5"/>
          <p:cNvSpPr/>
          <p:nvPr/>
        </p:nvSpPr>
        <p:spPr>
          <a:xfrm rot="10800000">
            <a:off x="5303987" y="3037741"/>
            <a:ext cx="1584000" cy="1584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5"/>
          <p:cNvSpPr/>
          <p:nvPr/>
        </p:nvSpPr>
        <p:spPr>
          <a:xfrm rot="10800000">
            <a:off x="7505052" y="3120402"/>
            <a:ext cx="1584000" cy="158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5"/>
          <p:cNvSpPr/>
          <p:nvPr/>
        </p:nvSpPr>
        <p:spPr>
          <a:xfrm rot="10800000">
            <a:off x="9695660" y="3037741"/>
            <a:ext cx="1584000" cy="158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5"/>
          <p:cNvSpPr/>
          <p:nvPr/>
        </p:nvSpPr>
        <p:spPr>
          <a:xfrm rot="10800000">
            <a:off x="3219639" y="3246767"/>
            <a:ext cx="1331400" cy="13314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5"/>
          <p:cNvSpPr/>
          <p:nvPr/>
        </p:nvSpPr>
        <p:spPr>
          <a:xfrm rot="10800000">
            <a:off x="5423651" y="3164105"/>
            <a:ext cx="1331400" cy="13314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5"/>
          <p:cNvSpPr/>
          <p:nvPr/>
        </p:nvSpPr>
        <p:spPr>
          <a:xfrm rot="10800000">
            <a:off x="7631227" y="3246766"/>
            <a:ext cx="1331400" cy="13314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5"/>
          <p:cNvSpPr/>
          <p:nvPr/>
        </p:nvSpPr>
        <p:spPr>
          <a:xfrm rot="10800000">
            <a:off x="9819508" y="3164104"/>
            <a:ext cx="1331400" cy="13314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5"/>
          <p:cNvSpPr/>
          <p:nvPr/>
        </p:nvSpPr>
        <p:spPr>
          <a:xfrm>
            <a:off x="1623709" y="4583449"/>
            <a:ext cx="120900" cy="57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5"/>
          <p:cNvSpPr/>
          <p:nvPr/>
        </p:nvSpPr>
        <p:spPr>
          <a:xfrm>
            <a:off x="3824774" y="2548369"/>
            <a:ext cx="120900" cy="572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5"/>
          <p:cNvSpPr/>
          <p:nvPr/>
        </p:nvSpPr>
        <p:spPr>
          <a:xfrm>
            <a:off x="6035487" y="4621738"/>
            <a:ext cx="120900" cy="572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5"/>
          <p:cNvSpPr/>
          <p:nvPr/>
        </p:nvSpPr>
        <p:spPr>
          <a:xfrm>
            <a:off x="8229853" y="2555644"/>
            <a:ext cx="120900" cy="572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5"/>
          <p:cNvSpPr/>
          <p:nvPr/>
        </p:nvSpPr>
        <p:spPr>
          <a:xfrm>
            <a:off x="10427162" y="4621738"/>
            <a:ext cx="120900" cy="57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5"/>
          <p:cNvSpPr txBox="1"/>
          <p:nvPr>
            <p:ph idx="1" type="body"/>
          </p:nvPr>
        </p:nvSpPr>
        <p:spPr>
          <a:xfrm>
            <a:off x="3186063" y="3382913"/>
            <a:ext cx="13605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7200"/>
              <a:buNone/>
              <a:defRPr b="1" sz="7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" name="Google Shape;228;p25"/>
          <p:cNvSpPr txBox="1"/>
          <p:nvPr>
            <p:ph idx="2" type="body"/>
          </p:nvPr>
        </p:nvSpPr>
        <p:spPr>
          <a:xfrm>
            <a:off x="5407582" y="3304113"/>
            <a:ext cx="13605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b="1" sz="7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" name="Google Shape;229;p25"/>
          <p:cNvSpPr txBox="1"/>
          <p:nvPr>
            <p:ph idx="3" type="body"/>
          </p:nvPr>
        </p:nvSpPr>
        <p:spPr>
          <a:xfrm>
            <a:off x="1012553" y="3302231"/>
            <a:ext cx="13605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b="1" sz="7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" name="Google Shape;230;p25"/>
          <p:cNvSpPr txBox="1"/>
          <p:nvPr>
            <p:ph idx="4" type="body"/>
          </p:nvPr>
        </p:nvSpPr>
        <p:spPr>
          <a:xfrm>
            <a:off x="7610121" y="3430353"/>
            <a:ext cx="13605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b="1" sz="7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25"/>
          <p:cNvSpPr txBox="1"/>
          <p:nvPr>
            <p:ph idx="5" type="body"/>
          </p:nvPr>
        </p:nvSpPr>
        <p:spPr>
          <a:xfrm>
            <a:off x="9814130" y="3297135"/>
            <a:ext cx="13605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b="1" sz="7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25"/>
          <p:cNvSpPr/>
          <p:nvPr/>
        </p:nvSpPr>
        <p:spPr>
          <a:xfrm rot="10800000">
            <a:off x="1526326" y="5120343"/>
            <a:ext cx="312900" cy="31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5"/>
          <p:cNvSpPr/>
          <p:nvPr/>
        </p:nvSpPr>
        <p:spPr>
          <a:xfrm rot="10800000">
            <a:off x="3728862" y="2381358"/>
            <a:ext cx="312900" cy="31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5"/>
          <p:cNvSpPr/>
          <p:nvPr/>
        </p:nvSpPr>
        <p:spPr>
          <a:xfrm rot="10800000">
            <a:off x="5931402" y="5112762"/>
            <a:ext cx="312900" cy="312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5"/>
          <p:cNvSpPr/>
          <p:nvPr/>
        </p:nvSpPr>
        <p:spPr>
          <a:xfrm rot="10800000">
            <a:off x="8133938" y="2374408"/>
            <a:ext cx="312900" cy="31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5"/>
          <p:cNvSpPr/>
          <p:nvPr/>
        </p:nvSpPr>
        <p:spPr>
          <a:xfrm rot="10800000">
            <a:off x="10328731" y="5112762"/>
            <a:ext cx="312900" cy="31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5"/>
          <p:cNvSpPr txBox="1"/>
          <p:nvPr>
            <p:ph idx="6" type="body"/>
          </p:nvPr>
        </p:nvSpPr>
        <p:spPr>
          <a:xfrm>
            <a:off x="323865" y="5443524"/>
            <a:ext cx="27003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" name="Google Shape;238;p25"/>
          <p:cNvSpPr txBox="1"/>
          <p:nvPr>
            <p:ph idx="7" type="body"/>
          </p:nvPr>
        </p:nvSpPr>
        <p:spPr>
          <a:xfrm>
            <a:off x="2603674" y="1158262"/>
            <a:ext cx="27003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" name="Google Shape;239;p25"/>
          <p:cNvSpPr txBox="1"/>
          <p:nvPr>
            <p:ph idx="8" type="body"/>
          </p:nvPr>
        </p:nvSpPr>
        <p:spPr>
          <a:xfrm>
            <a:off x="6940193" y="1158262"/>
            <a:ext cx="27003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" name="Google Shape;240;p25"/>
          <p:cNvSpPr txBox="1"/>
          <p:nvPr>
            <p:ph idx="9" type="body"/>
          </p:nvPr>
        </p:nvSpPr>
        <p:spPr>
          <a:xfrm>
            <a:off x="4676538" y="5440825"/>
            <a:ext cx="27003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25"/>
          <p:cNvSpPr txBox="1"/>
          <p:nvPr>
            <p:ph idx="13" type="body"/>
          </p:nvPr>
        </p:nvSpPr>
        <p:spPr>
          <a:xfrm>
            <a:off x="9029211" y="5425937"/>
            <a:ext cx="27003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" name="Google Shape;242;p25"/>
          <p:cNvSpPr/>
          <p:nvPr/>
        </p:nvSpPr>
        <p:spPr>
          <a:xfrm flipH="1">
            <a:off x="1594014" y="5185996"/>
            <a:ext cx="181500" cy="1815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5"/>
          <p:cNvSpPr/>
          <p:nvPr/>
        </p:nvSpPr>
        <p:spPr>
          <a:xfrm flipH="1">
            <a:off x="5996744" y="5185996"/>
            <a:ext cx="181500" cy="1815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5"/>
          <p:cNvSpPr/>
          <p:nvPr/>
        </p:nvSpPr>
        <p:spPr>
          <a:xfrm flipH="1">
            <a:off x="10395496" y="5182452"/>
            <a:ext cx="181500" cy="1815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5"/>
          <p:cNvSpPr/>
          <p:nvPr/>
        </p:nvSpPr>
        <p:spPr>
          <a:xfrm flipH="1">
            <a:off x="3795716" y="2447011"/>
            <a:ext cx="181500" cy="1815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5"/>
          <p:cNvSpPr/>
          <p:nvPr/>
        </p:nvSpPr>
        <p:spPr>
          <a:xfrm flipH="1">
            <a:off x="8199633" y="2439404"/>
            <a:ext cx="181500" cy="1815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7" name="Google Shape;5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2" name="Google Shape;132;p14"/>
          <p:cNvSpPr txBox="1"/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attrocento Sans"/>
              <a:buNone/>
              <a:defRPr b="0" i="0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14"/>
          <p:cNvSpPr txBox="1"/>
          <p:nvPr>
            <p:ph idx="1" type="body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04800" lvl="1" marL="9144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04800" lvl="2" marL="13716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04800" lvl="3" marL="18288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04800" lvl="4" marL="22860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04800" lvl="5" marL="27432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04800" lvl="6" marL="32004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04800" lvl="7" marL="36576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34" name="Google Shape;134;p14"/>
          <p:cNvSpPr txBox="1"/>
          <p:nvPr>
            <p:ph idx="10" type="dt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35" name="Google Shape;135;p14"/>
          <p:cNvSpPr txBox="1"/>
          <p:nvPr>
            <p:ph idx="11" type="ftr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36" name="Google Shape;136;p14"/>
          <p:cNvSpPr txBox="1"/>
          <p:nvPr>
            <p:ph idx="12" type="sldNum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137" name="Google Shape;137;p14"/>
          <p:cNvCxnSpPr/>
          <p:nvPr/>
        </p:nvCxnSpPr>
        <p:spPr>
          <a:xfrm>
            <a:off x="604434" y="1196392"/>
            <a:ext cx="10983132" cy="0"/>
          </a:xfrm>
          <a:prstGeom prst="straightConnector1">
            <a:avLst/>
          </a:prstGeom>
          <a:noFill/>
          <a:ln cap="flat" cmpd="sng" w="25400">
            <a:solidFill>
              <a:srgbClr val="D24726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1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1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1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Relationship Id="rId4" Type="http://schemas.openxmlformats.org/officeDocument/2006/relationships/image" Target="../media/image16.png"/><Relationship Id="rId5" Type="http://schemas.openxmlformats.org/officeDocument/2006/relationships/image" Target="../media/image12.png"/><Relationship Id="rId6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6"/>
          <p:cNvPicPr preferRelativeResize="0"/>
          <p:nvPr/>
        </p:nvPicPr>
        <p:blipFill rotWithShape="1">
          <a:blip r:embed="rId3">
            <a:alphaModFix/>
          </a:blip>
          <a:srcRect b="19972" l="5126" r="5549" t="0"/>
          <a:stretch/>
        </p:blipFill>
        <p:spPr>
          <a:xfrm>
            <a:off x="3429000" y="1162932"/>
            <a:ext cx="5200650" cy="4453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41143" y="1473966"/>
            <a:ext cx="1081686" cy="1092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588" y="996343"/>
            <a:ext cx="7600950" cy="5270197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5"/>
          <p:cNvSpPr/>
          <p:nvPr/>
        </p:nvSpPr>
        <p:spPr>
          <a:xfrm>
            <a:off x="2905957" y="3626581"/>
            <a:ext cx="6096000" cy="1600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8) </a:t>
            </a:r>
            <a:r>
              <a:rPr b="1" i="0" lang="es-E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Nota Descriptiva: </a:t>
            </a: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Detalle de la Compra o contratación, cantidades, (Longitud mínima de 20 caracteres, máximo 500 caracteres):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Especie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Características y especificaciones.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Motivo y Finalidad.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2" name="Google Shape;332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889" y="84983"/>
            <a:ext cx="1385740" cy="1399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17" y="877162"/>
            <a:ext cx="7477125" cy="532447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6"/>
          <p:cNvSpPr/>
          <p:nvPr/>
        </p:nvSpPr>
        <p:spPr>
          <a:xfrm>
            <a:off x="7654835" y="1688123"/>
            <a:ext cx="4255812" cy="3578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9) Confeccionar la lista de ítems solicitados: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ES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CATÁLOGO DE BIENES Y SERVICIOS: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•</a:t>
            </a:r>
            <a:r>
              <a:rPr b="0" i="0" lang="es-ES" sz="1400" u="none" cap="none" strike="noStrike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b="0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Buscar el bien o servicio dentro de la descripción (búsqueda por clase), tipear un bien genérico( con botón enter buscará la coincidencia de la palabra).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Identificar el bien o servicio en la clase/rubro, elegir el botón </a:t>
            </a:r>
            <a:r>
              <a:rPr b="0" i="0" lang="es-E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Buscar Especificación</a:t>
            </a:r>
            <a:r>
              <a:rPr b="0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donde se desplegará la lista  disponibles para esa clase/rubro.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Seleccionar el bien o Servicio por clase y con la especificación correspondiente</a:t>
            </a:r>
            <a:r>
              <a:rPr b="1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es-E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AGREGAR</a:t>
            </a:r>
            <a:r>
              <a:rPr b="0" i="0" lang="es-ES" sz="1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2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6"/>
          <p:cNvSpPr/>
          <p:nvPr/>
        </p:nvSpPr>
        <p:spPr>
          <a:xfrm>
            <a:off x="6644933" y="2462702"/>
            <a:ext cx="550649" cy="453833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6"/>
          <p:cNvSpPr txBox="1"/>
          <p:nvPr/>
        </p:nvSpPr>
        <p:spPr>
          <a:xfrm>
            <a:off x="636122" y="2759515"/>
            <a:ext cx="1024681" cy="310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PAPEL</a:t>
            </a:r>
            <a:endParaRPr b="1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6"/>
          <p:cNvSpPr/>
          <p:nvPr/>
        </p:nvSpPr>
        <p:spPr>
          <a:xfrm>
            <a:off x="1660803" y="2892954"/>
            <a:ext cx="1466850" cy="584309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71" y="84983"/>
            <a:ext cx="732856" cy="740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37"/>
          <p:cNvPicPr preferRelativeResize="0"/>
          <p:nvPr/>
        </p:nvPicPr>
        <p:blipFill rotWithShape="1">
          <a:blip r:embed="rId3">
            <a:alphaModFix/>
          </a:blip>
          <a:srcRect b="2347" l="5348" r="-5347" t="-2350"/>
          <a:stretch/>
        </p:blipFill>
        <p:spPr>
          <a:xfrm>
            <a:off x="1562920" y="1014089"/>
            <a:ext cx="7458075" cy="522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7138" y="1443789"/>
            <a:ext cx="3434862" cy="5133203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7"/>
          <p:cNvSpPr/>
          <p:nvPr/>
        </p:nvSpPr>
        <p:spPr>
          <a:xfrm>
            <a:off x="2243931" y="787777"/>
            <a:ext cx="624916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10) Confeccionada la lista de ítems: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r>
              <a:rPr b="0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Ingresar las CANTIDADES a adquirir.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0" name="Google Shape;350;p37"/>
          <p:cNvCxnSpPr/>
          <p:nvPr/>
        </p:nvCxnSpPr>
        <p:spPr>
          <a:xfrm>
            <a:off x="4529797" y="1443789"/>
            <a:ext cx="27000" cy="2928900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51" name="Google Shape;351;p37"/>
          <p:cNvSpPr/>
          <p:nvPr/>
        </p:nvSpPr>
        <p:spPr>
          <a:xfrm rot="-1195487">
            <a:off x="9572074" y="3563587"/>
            <a:ext cx="2095709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s-ES" sz="1500" u="none" cap="none" strike="noStrik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  <a:endParaRPr b="0" i="1" sz="1500" u="none" cap="none" strike="noStrike">
              <a:solidFill>
                <a:srgbClr val="FF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52" name="Google Shape;352;p37"/>
          <p:cNvSpPr/>
          <p:nvPr/>
        </p:nvSpPr>
        <p:spPr>
          <a:xfrm rot="-1102651">
            <a:off x="9613948" y="3016911"/>
            <a:ext cx="183389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s-ES" sz="1400" u="none" cap="none" strike="noStrik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En la Solicitud de Gasto el Precio de Referencia es el de la última compra / contratación, realizada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7"/>
          <p:cNvSpPr/>
          <p:nvPr/>
        </p:nvSpPr>
        <p:spPr>
          <a:xfrm>
            <a:off x="5287775" y="1644675"/>
            <a:ext cx="726300" cy="560400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180" y="18826"/>
            <a:ext cx="1166965" cy="1178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8"/>
          <p:cNvSpPr txBox="1"/>
          <p:nvPr/>
        </p:nvSpPr>
        <p:spPr>
          <a:xfrm>
            <a:off x="3575489" y="1229748"/>
            <a:ext cx="510138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11) Imprimir.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0" name="Google Shape;36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6871" y="1584060"/>
            <a:ext cx="5217481" cy="4730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362" y="91620"/>
            <a:ext cx="1385740" cy="1399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9"/>
          <p:cNvSpPr/>
          <p:nvPr/>
        </p:nvSpPr>
        <p:spPr>
          <a:xfrm>
            <a:off x="1288875" y="2325248"/>
            <a:ext cx="10074949" cy="29700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 El Solicitante ingresa y pone en curso (generar el Alta).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El Director/ra del Organismo, controlar que el Destino que corresponda a su Institución, los bienes o servicios a la necesidad de la misma y aprobar la Solicitud de Gasto.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1" i="0" sz="7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9"/>
          <p:cNvSpPr/>
          <p:nvPr/>
        </p:nvSpPr>
        <p:spPr>
          <a:xfrm>
            <a:off x="782799" y="884109"/>
            <a:ext cx="11087100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ES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01. SOLICITUD DEL GASTO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02.SOLICITUD DEL GASTO CONTRATOS TRACTO SUCESIVO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ES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LISTADO DE AUTORIZACIONES</a:t>
            </a:r>
            <a:endParaRPr b="1" i="0" sz="16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627753">
            <a:off x="8164859" y="1972254"/>
            <a:ext cx="984738" cy="117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841167">
            <a:off x="3725314" y="3491709"/>
            <a:ext cx="861034" cy="1029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71" y="84983"/>
            <a:ext cx="1385740" cy="1399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0"/>
          <p:cNvSpPr txBox="1"/>
          <p:nvPr/>
        </p:nvSpPr>
        <p:spPr>
          <a:xfrm>
            <a:off x="2262552" y="1633521"/>
            <a:ext cx="799279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1) Solicitante: Ingresar al SIIF con su Nombre de Usuario y Contraseña.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2) Seleccionar:  PUESTO correspondiente al Sistema de Compras y Contrataciones.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40"/>
          <p:cNvSpPr txBox="1"/>
          <p:nvPr/>
        </p:nvSpPr>
        <p:spPr>
          <a:xfrm>
            <a:off x="2616261" y="501148"/>
            <a:ext cx="763908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PROCEDIMIENTO DE CARGA DE UNA SOLICITUD  DEL GASTO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CONTRATOS DE TRACTO SUCESIVO</a:t>
            </a:r>
            <a:endParaRPr b="1" i="0" sz="18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2580" y="2867121"/>
            <a:ext cx="3028571" cy="139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09461" y="2867121"/>
            <a:ext cx="34861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87000" y="2333802"/>
            <a:ext cx="9836350" cy="474114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40"/>
          <p:cNvSpPr/>
          <p:nvPr/>
        </p:nvSpPr>
        <p:spPr>
          <a:xfrm rot="-581066">
            <a:off x="9826561" y="1473894"/>
            <a:ext cx="2079050" cy="1227165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C00000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747F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1" name="Google Shape;381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471" y="84983"/>
            <a:ext cx="1385740" cy="1399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4846" y="1927067"/>
            <a:ext cx="4501804" cy="4177894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41"/>
          <p:cNvSpPr/>
          <p:nvPr/>
        </p:nvSpPr>
        <p:spPr>
          <a:xfrm>
            <a:off x="2984846" y="972960"/>
            <a:ext cx="722595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3) Usuario Solicitante: Seleccionar dentro de Sistema de compras y    contrataciones: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01.Solicitud de Gasto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02. Solicitud de Gasto Contratos de tracto Sucesivo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41"/>
          <p:cNvSpPr/>
          <p:nvPr/>
        </p:nvSpPr>
        <p:spPr>
          <a:xfrm>
            <a:off x="6953250" y="1674107"/>
            <a:ext cx="1378226" cy="1453406"/>
          </a:xfrm>
          <a:prstGeom prst="leftUpArrow">
            <a:avLst/>
          </a:prstGeom>
          <a:solidFill>
            <a:srgbClr val="C00000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9" name="Google Shape;389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71" y="84983"/>
            <a:ext cx="1385740" cy="1399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7100" y="1651577"/>
            <a:ext cx="6055848" cy="4442573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42"/>
          <p:cNvSpPr/>
          <p:nvPr/>
        </p:nvSpPr>
        <p:spPr>
          <a:xfrm>
            <a:off x="1634528" y="1028493"/>
            <a:ext cx="259926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4) Presionar botón: ALTA.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42"/>
          <p:cNvSpPr/>
          <p:nvPr/>
        </p:nvSpPr>
        <p:spPr>
          <a:xfrm>
            <a:off x="6659541" y="934858"/>
            <a:ext cx="528481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5) </a:t>
            </a: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-E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Descripción: </a:t>
            </a: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Titulo de la S. de Gasto, referenciar breve detalle de la compra / contratación, e indicar sigla del Organismo.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42"/>
          <p:cNvSpPr txBox="1"/>
          <p:nvPr/>
        </p:nvSpPr>
        <p:spPr>
          <a:xfrm>
            <a:off x="7616188" y="2774135"/>
            <a:ext cx="300051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8" name="Google Shape;398;p42"/>
          <p:cNvCxnSpPr/>
          <p:nvPr/>
        </p:nvCxnSpPr>
        <p:spPr>
          <a:xfrm>
            <a:off x="8454683" y="1336270"/>
            <a:ext cx="41617" cy="1437865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99" name="Google Shape;399;p42"/>
          <p:cNvSpPr txBox="1"/>
          <p:nvPr/>
        </p:nvSpPr>
        <p:spPr>
          <a:xfrm>
            <a:off x="6618557" y="3165158"/>
            <a:ext cx="5366778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6) </a:t>
            </a:r>
            <a:r>
              <a:rPr b="1" i="0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Despliega  los  Destinos de un Organigrama, seleccionar Unidad Orgánica de destino final de los ítems a agregar.</a:t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42"/>
          <p:cNvSpPr txBox="1"/>
          <p:nvPr/>
        </p:nvSpPr>
        <p:spPr>
          <a:xfrm>
            <a:off x="6512668" y="4549395"/>
            <a:ext cx="546256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-E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7) </a:t>
            </a:r>
            <a:r>
              <a:rPr b="1" i="0" lang="es-ES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Normal:</a:t>
            </a:r>
            <a:r>
              <a:rPr b="0" i="0" lang="es-E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cuando la compra de bs. o contratación del servicio tiene como destino  consumo de la Institución.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-E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i="0" lang="es-ES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Transferencia en Especie:</a:t>
            </a:r>
            <a:r>
              <a:rPr b="1" i="0" lang="es-E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s-E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cuando la compra de bien/s el destino es  transferirlo a tercero, donación.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661" y="1651577"/>
            <a:ext cx="5709822" cy="4442572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42"/>
          <p:cNvSpPr/>
          <p:nvPr/>
        </p:nvSpPr>
        <p:spPr>
          <a:xfrm>
            <a:off x="11667347" y="3229273"/>
            <a:ext cx="307884" cy="350516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42"/>
          <p:cNvSpPr/>
          <p:nvPr/>
        </p:nvSpPr>
        <p:spPr>
          <a:xfrm>
            <a:off x="4041748" y="2142496"/>
            <a:ext cx="410982" cy="428426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42"/>
          <p:cNvSpPr/>
          <p:nvPr/>
        </p:nvSpPr>
        <p:spPr>
          <a:xfrm>
            <a:off x="6094259" y="3752136"/>
            <a:ext cx="418409" cy="1229448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C00000"/>
          </a:solidFill>
          <a:ln cap="flat" cmpd="sng" w="25400">
            <a:solidFill>
              <a:srgbClr val="E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4358" y="853644"/>
            <a:ext cx="7849791" cy="5487386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43"/>
          <p:cNvSpPr/>
          <p:nvPr/>
        </p:nvSpPr>
        <p:spPr>
          <a:xfrm>
            <a:off x="3371253" y="3871684"/>
            <a:ext cx="6096000" cy="2452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−"/>
            </a:pPr>
            <a:r>
              <a:rPr b="1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8) </a:t>
            </a:r>
            <a:r>
              <a:rPr b="1" i="0" lang="es-E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Nota Descriptiva</a:t>
            </a: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Tipear detalle de la Compra o contratación(Longitud Mínima de 20 caracteres y máximo 500 caracteres). A demás completar los campos, en caso de un servicio periódico, mensual y continuo, de: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−"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Fecha de inicio estimada.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−"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Duración en meses (duración del Contrato).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43"/>
          <p:cNvSpPr/>
          <p:nvPr/>
        </p:nvSpPr>
        <p:spPr>
          <a:xfrm>
            <a:off x="2877421" y="2856501"/>
            <a:ext cx="781878" cy="238539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43"/>
          <p:cNvSpPr/>
          <p:nvPr/>
        </p:nvSpPr>
        <p:spPr>
          <a:xfrm>
            <a:off x="4042362" y="2807134"/>
            <a:ext cx="293822" cy="287906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3" name="Google Shape;413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71" y="84983"/>
            <a:ext cx="1385740" cy="1399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4"/>
          <p:cNvSpPr/>
          <p:nvPr/>
        </p:nvSpPr>
        <p:spPr>
          <a:xfrm>
            <a:off x="7654835" y="1688123"/>
            <a:ext cx="4255812" cy="4569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9) Confeccionar la lista de ítems solicitados: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ES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CATÁLOGO DE BIENES Y SERVICIOS: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•</a:t>
            </a:r>
            <a:r>
              <a:rPr b="0" i="0" lang="es-ES" sz="1400" u="none" cap="none" strike="noStrike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b="0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Buscar el bien o servicio dentro de la descripción (tipear denominación por rubro/clase) tipear un bien genérico (con botón enter buscara la coincidencia de la palabra).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Identificar el bien o servicio en la clase/rubro, elegir el botón Buscar Especificación, donde se desplegará la lista  disponibles para esa clase/rubro.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El Check box de ítems periódico se encuentra seleccionado por defecto (si el ítems a agregar no es mensualizados destilarlo).</a:t>
            </a:r>
            <a:endParaRPr b="0" i="0" sz="12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Seleccionar el bien o Servicio por clase y con la especificación correspondiente</a:t>
            </a:r>
            <a:r>
              <a:rPr b="1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es-E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AGREGAR</a:t>
            </a:r>
            <a:r>
              <a:rPr b="0" i="0" lang="es-ES" sz="1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2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9" name="Google Shape;41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110" y="1042037"/>
            <a:ext cx="7425725" cy="5215799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44"/>
          <p:cNvSpPr/>
          <p:nvPr/>
        </p:nvSpPr>
        <p:spPr>
          <a:xfrm>
            <a:off x="6478797" y="2563462"/>
            <a:ext cx="600891" cy="392104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44"/>
          <p:cNvSpPr/>
          <p:nvPr/>
        </p:nvSpPr>
        <p:spPr>
          <a:xfrm>
            <a:off x="5226467" y="2579776"/>
            <a:ext cx="600891" cy="392104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44"/>
          <p:cNvSpPr txBox="1"/>
          <p:nvPr/>
        </p:nvSpPr>
        <p:spPr>
          <a:xfrm>
            <a:off x="848140" y="2955566"/>
            <a:ext cx="100716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Limpieza</a:t>
            </a:r>
            <a:endParaRPr b="1" i="1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44"/>
          <p:cNvSpPr/>
          <p:nvPr/>
        </p:nvSpPr>
        <p:spPr>
          <a:xfrm>
            <a:off x="1855306" y="3147296"/>
            <a:ext cx="1384284" cy="392104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4" name="Google Shape;424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71" y="84983"/>
            <a:ext cx="786669" cy="794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7"/>
          <p:cNvSpPr txBox="1"/>
          <p:nvPr>
            <p:ph idx="4294967295" type="subTitle"/>
          </p:nvPr>
        </p:nvSpPr>
        <p:spPr>
          <a:xfrm>
            <a:off x="1002743" y="1024622"/>
            <a:ext cx="10757847" cy="1924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b="1" i="0" lang="es-ES" sz="2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RÉGIMEN GENERAL DE CONTRATACIONES</a:t>
            </a:r>
            <a:endParaRPr b="1" i="0" sz="2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0" name="Google Shape;260;p27"/>
          <p:cNvSpPr/>
          <p:nvPr/>
        </p:nvSpPr>
        <p:spPr>
          <a:xfrm>
            <a:off x="1002744" y="5083535"/>
            <a:ext cx="10757847" cy="41539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AEABA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72000" spcFirstLastPara="1" rIns="72000" wrap="square" tIns="45700">
            <a:noAutofit/>
          </a:bodyPr>
          <a:lstStyle/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rgbClr val="DD462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UNIDAD IV- IMPLEMENTACIÓN DEL SISTEMA DE COMPRAS Y CONT. EN SIIF</a:t>
            </a:r>
            <a:endParaRPr b="0" i="0" sz="18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1" name="Google Shape;261;p27"/>
          <p:cNvSpPr/>
          <p:nvPr/>
        </p:nvSpPr>
        <p:spPr>
          <a:xfrm>
            <a:off x="4399722" y="5650727"/>
            <a:ext cx="7360869" cy="41539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AEABA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72000" spcFirstLastPara="1" rIns="72000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rgbClr val="DD462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                                                               01. SOLICITUD DEL GASTO</a:t>
            </a:r>
            <a:endParaRPr b="0" i="0" sz="18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0443" y="1633751"/>
            <a:ext cx="7651656" cy="490912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45"/>
          <p:cNvSpPr/>
          <p:nvPr/>
        </p:nvSpPr>
        <p:spPr>
          <a:xfrm>
            <a:off x="2372139" y="900546"/>
            <a:ext cx="742121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10) Confeccionada la lista de ítems: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r>
              <a:rPr b="0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CANTIDADES a contratar, por defecto corresponde al numero que se coloco en duración de meses en Solapa Datos Generales y ser un ítems periódico.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1" name="Google Shape;431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710" y="1054369"/>
            <a:ext cx="2830003" cy="52821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2" name="Google Shape;432;p45"/>
          <p:cNvCxnSpPr/>
          <p:nvPr/>
        </p:nvCxnSpPr>
        <p:spPr>
          <a:xfrm>
            <a:off x="8438606" y="1639210"/>
            <a:ext cx="1227908" cy="3128733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433" name="Google Shape;433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180" y="44097"/>
            <a:ext cx="945293" cy="95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6053" y="1377012"/>
            <a:ext cx="7439025" cy="5343525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46"/>
          <p:cNvSpPr/>
          <p:nvPr/>
        </p:nvSpPr>
        <p:spPr>
          <a:xfrm>
            <a:off x="7920275" y="2881745"/>
            <a:ext cx="955870" cy="701964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46"/>
          <p:cNvSpPr txBox="1"/>
          <p:nvPr/>
        </p:nvSpPr>
        <p:spPr>
          <a:xfrm rot="871524">
            <a:off x="10744601" y="2418168"/>
            <a:ext cx="1051224" cy="954107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¿Cómo anular una S.G. aprobada?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46"/>
          <p:cNvSpPr txBox="1"/>
          <p:nvPr/>
        </p:nvSpPr>
        <p:spPr>
          <a:xfrm>
            <a:off x="2241422" y="3683079"/>
            <a:ext cx="7128285" cy="892552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Anulada cambia de estado a S.G. “SIN CURSO”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2" name="Google Shape;442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98500" y="3488856"/>
            <a:ext cx="1400175" cy="3267075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6"/>
          <p:cNvSpPr txBox="1"/>
          <p:nvPr/>
        </p:nvSpPr>
        <p:spPr>
          <a:xfrm>
            <a:off x="9642764" y="1119192"/>
            <a:ext cx="2255911" cy="738664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 usuario del 2do Nivel de Autorización tiene Botón de Anular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4" name="Google Shape;444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471" y="84983"/>
            <a:ext cx="1296274" cy="1309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1920" y="2023709"/>
            <a:ext cx="66675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4599" y="178293"/>
            <a:ext cx="1534354" cy="1549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8"/>
          <p:cNvSpPr txBox="1"/>
          <p:nvPr/>
        </p:nvSpPr>
        <p:spPr>
          <a:xfrm>
            <a:off x="547915" y="793719"/>
            <a:ext cx="11296357" cy="56170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ES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ARTÍCULO 5 º DE LA LEY 2000- A:</a:t>
            </a:r>
            <a:endParaRPr b="1" i="0" sz="20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“Órganos del Sistema de contrataciones”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La de Oficina Central de Contrataciones de la Provincia (OCC), Órgano Rector.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Las Unidades Operativas de contrataciones (UOC) funcionan en cada organismo del Sector Público Provincial No Financiero, tienen a su cargo la gestión de contrataciones.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UOC mantienen una relación TÉCNICO-FUCIONAL con el ÓRGANO RECTOR.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ES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DECRETO REGLAMENTARIO Nº 0004 DE  LA LEY 2000- A:</a:t>
            </a:r>
            <a:endParaRPr b="1" i="0" sz="20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ES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ARTÍCULO 1º</a:t>
            </a:r>
            <a:r>
              <a:rPr b="1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.- </a:t>
            </a: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“PROCEDIMIENTO. Toda Contratación se inicia a través de pedidos recibidos por las Unidades Operativas Contrataciones…”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ES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ARTÍCULO 4º</a:t>
            </a:r>
            <a:r>
              <a:rPr b="1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.- </a:t>
            </a: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SOLICITUD DE GASTO. La Unidad Operativa de Contrataciones del organismo contratante debe verificar el cumplimiento de los requisitos obligatorios de una solicitud. (Considerar los requisitos opcionales).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1715" y="5458262"/>
            <a:ext cx="1385740" cy="1399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"/>
          <p:cNvSpPr txBox="1"/>
          <p:nvPr/>
        </p:nvSpPr>
        <p:spPr>
          <a:xfrm>
            <a:off x="853105" y="1756184"/>
            <a:ext cx="11020027" cy="3530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SOLICITUD DE GASTO SE INICIA EN CADA ORGANISMO SOLICITANTE, POR LO QUE CADA BIEN O SERVICIO A ADQUIRIR O CONTRATAR DEBE ESTAR CONTEMPLADO EN EL PLAN ANUAL CONTRATACIONES y EN EL PRESUPUESTO DE GASTO DE SU ESTRUCTURA PROGRAMÁTICA</a:t>
            </a:r>
            <a:r>
              <a:rPr b="1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5632" y="54242"/>
            <a:ext cx="1502003" cy="151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0"/>
          <p:cNvSpPr/>
          <p:nvPr/>
        </p:nvSpPr>
        <p:spPr>
          <a:xfrm>
            <a:off x="4429496" y="6524113"/>
            <a:ext cx="2636322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0"/>
          <p:cNvSpPr/>
          <p:nvPr/>
        </p:nvSpPr>
        <p:spPr>
          <a:xfrm>
            <a:off x="-1730328" y="1241724"/>
            <a:ext cx="9014251" cy="4555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</a:t>
            </a:r>
            <a:r>
              <a:rPr b="1" i="0" lang="es-E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01. Solicitud de Gasto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01. Solicitud del Gasto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02. Solicitud de Gasto Contratos de Tracto Sucesivo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02. Agrupación Reserva de Crédito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01. Agrupación / Reserva de Crédito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02. Agrupación / Reserva de Crédito Contratos Tracto Sucesivo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03. Gestión de Compras Express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04. Gestión de Compras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01. Gestión de Compras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02. Cotizaciones de Proveedores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03. Gestión de Compras -  Pre- Adjudicación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04. Gestión de Compras- Adjudicación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05. Agenda de Participantes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05. Anticipos y Garantías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Anticipo Financiero de gestiones de compra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Ingreso de Garantías para gestiones de compras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06. Gestión de Contenidos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0"/>
          <p:cNvSpPr txBox="1"/>
          <p:nvPr/>
        </p:nvSpPr>
        <p:spPr>
          <a:xfrm>
            <a:off x="2110153" y="272228"/>
            <a:ext cx="7751297" cy="969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SISTEMA INTEGRADO DE INFORMACIÓN FINANCIERA   (SIIF)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t/>
            </a:r>
            <a:endParaRPr b="1" i="0" sz="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ES" sz="1600" u="sng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MODULOS QUE INTEGRAN EL SISTEMA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53277" y="1392702"/>
            <a:ext cx="5126182" cy="414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980" y="48297"/>
            <a:ext cx="1181493" cy="1193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"/>
          <p:cNvSpPr/>
          <p:nvPr/>
        </p:nvSpPr>
        <p:spPr>
          <a:xfrm>
            <a:off x="1288875" y="2325248"/>
            <a:ext cx="10074949" cy="29700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 El Solicitante ingresa y pone en curso (generar el Alta).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El Director/ra del Organismo, controlar que el Destino que corresponda a su Institución, los bienes o servicios a la necesidad de la misma y aprobar la Solicitud de Gasto.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1" i="0" sz="7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1"/>
          <p:cNvSpPr/>
          <p:nvPr/>
        </p:nvSpPr>
        <p:spPr>
          <a:xfrm>
            <a:off x="2879572" y="821855"/>
            <a:ext cx="662850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ES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01. SOLICITUD DEL GASTO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01.SOLICITUD DEL GASTO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ES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LISTADO DE AUTORIZACIONES</a:t>
            </a:r>
            <a:endParaRPr b="1" i="0" sz="16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627753">
            <a:off x="8164859" y="1972254"/>
            <a:ext cx="984738" cy="117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841167">
            <a:off x="6939568" y="4327025"/>
            <a:ext cx="861034" cy="1029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121" y="45533"/>
            <a:ext cx="1502003" cy="151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2"/>
          <p:cNvSpPr txBox="1"/>
          <p:nvPr/>
        </p:nvSpPr>
        <p:spPr>
          <a:xfrm>
            <a:off x="2164075" y="1417273"/>
            <a:ext cx="799279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1) Solicitante: Ingresar al SIIF con su Nombre de Usuario y Contraseña.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2) Seleccionar:  PUESTO correspondiente al Sistema de Compras y Contrataciones.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2"/>
          <p:cNvSpPr txBox="1"/>
          <p:nvPr/>
        </p:nvSpPr>
        <p:spPr>
          <a:xfrm>
            <a:off x="1219789" y="530761"/>
            <a:ext cx="9525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PROCEDIMIENTO DE CARGA DE UNA SOLICITUD  DEL GASTO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570" y="2266299"/>
            <a:ext cx="3028571" cy="139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4073" y="2310526"/>
            <a:ext cx="6796142" cy="377950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2"/>
          <p:cNvSpPr/>
          <p:nvPr/>
        </p:nvSpPr>
        <p:spPr>
          <a:xfrm rot="-1329306">
            <a:off x="9764738" y="1189249"/>
            <a:ext cx="1588161" cy="1279281"/>
          </a:xfrm>
          <a:prstGeom prst="curvedLeftArrow">
            <a:avLst>
              <a:gd fmla="val 18582" name="adj1"/>
              <a:gd fmla="val 50000" name="adj2"/>
              <a:gd fmla="val 68053" name="adj3"/>
            </a:avLst>
          </a:prstGeom>
          <a:solidFill>
            <a:srgbClr val="C00000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747F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Google Shape;301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471" y="84983"/>
            <a:ext cx="1385740" cy="1399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3"/>
          <p:cNvSpPr/>
          <p:nvPr/>
        </p:nvSpPr>
        <p:spPr>
          <a:xfrm>
            <a:off x="2699950" y="515743"/>
            <a:ext cx="784613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3) Usuario Solicitante: Seleccionar dentro de Sistema de compras y contrataciones: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01.Solicitud de Gasto.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6111" y="1498842"/>
            <a:ext cx="8333809" cy="4352822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3"/>
          <p:cNvSpPr/>
          <p:nvPr/>
        </p:nvSpPr>
        <p:spPr>
          <a:xfrm>
            <a:off x="5268937" y="1584015"/>
            <a:ext cx="1654126" cy="2658119"/>
          </a:xfrm>
          <a:prstGeom prst="leftUpArrow">
            <a:avLst/>
          </a:prstGeom>
          <a:solidFill>
            <a:srgbClr val="C00000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695" y="0"/>
            <a:ext cx="1385740" cy="1399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7100" y="1651577"/>
            <a:ext cx="6055848" cy="4442573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4"/>
          <p:cNvSpPr/>
          <p:nvPr/>
        </p:nvSpPr>
        <p:spPr>
          <a:xfrm>
            <a:off x="1597670" y="977565"/>
            <a:ext cx="259926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4) Presionar botón: ALTA.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4"/>
          <p:cNvSpPr/>
          <p:nvPr/>
        </p:nvSpPr>
        <p:spPr>
          <a:xfrm>
            <a:off x="6659541" y="885205"/>
            <a:ext cx="528481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5) </a:t>
            </a: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-E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Descripción: </a:t>
            </a: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Titulo de la S. de Gasto, referenciar breve detalle de la compra / contratación, e indicar sigla del Organismo.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4"/>
          <p:cNvSpPr txBox="1"/>
          <p:nvPr/>
        </p:nvSpPr>
        <p:spPr>
          <a:xfrm>
            <a:off x="7616188" y="2774135"/>
            <a:ext cx="300051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8" name="Google Shape;318;p34"/>
          <p:cNvCxnSpPr/>
          <p:nvPr/>
        </p:nvCxnSpPr>
        <p:spPr>
          <a:xfrm>
            <a:off x="8454683" y="1336270"/>
            <a:ext cx="41617" cy="1437865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19" name="Google Shape;319;p34"/>
          <p:cNvSpPr txBox="1"/>
          <p:nvPr/>
        </p:nvSpPr>
        <p:spPr>
          <a:xfrm>
            <a:off x="6618557" y="3165158"/>
            <a:ext cx="5366778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6) </a:t>
            </a:r>
            <a:r>
              <a:rPr b="1" i="0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Despliega  los  Destinos de un Organigrama, seleccionar Unidad Orgánica de destino final de los ítems que se van agregar.</a:t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4"/>
          <p:cNvSpPr txBox="1"/>
          <p:nvPr/>
        </p:nvSpPr>
        <p:spPr>
          <a:xfrm>
            <a:off x="6512668" y="4549395"/>
            <a:ext cx="546256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-E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7) </a:t>
            </a:r>
            <a:r>
              <a:rPr b="1" i="0" lang="es-ES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Normal:</a:t>
            </a:r>
            <a:r>
              <a:rPr b="0" i="0" lang="es-E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cuando la compra de bs. o contratación del servicio tiene como destino  consumo de la Institución.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-E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i="0" lang="es-ES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Transferencia en Especie:</a:t>
            </a:r>
            <a:r>
              <a:rPr b="1" i="0" lang="es-E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s-E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cuando la compra de bien/s el destino es  transferirlo a tercero, donación.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661" y="1651577"/>
            <a:ext cx="5709822" cy="4442572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4"/>
          <p:cNvSpPr/>
          <p:nvPr/>
        </p:nvSpPr>
        <p:spPr>
          <a:xfrm>
            <a:off x="11667347" y="3229273"/>
            <a:ext cx="307884" cy="350516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4"/>
          <p:cNvSpPr/>
          <p:nvPr/>
        </p:nvSpPr>
        <p:spPr>
          <a:xfrm>
            <a:off x="4041748" y="2142496"/>
            <a:ext cx="410982" cy="428426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4"/>
          <p:cNvSpPr/>
          <p:nvPr/>
        </p:nvSpPr>
        <p:spPr>
          <a:xfrm>
            <a:off x="6094259" y="3752136"/>
            <a:ext cx="418409" cy="1229448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C00000"/>
          </a:solidFill>
          <a:ln cap="flat" cmpd="sng" w="25400">
            <a:solidFill>
              <a:srgbClr val="E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178" y="30209"/>
            <a:ext cx="966051" cy="975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WelcomeDoc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