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64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797675" cy="9926638"/>
  <p:embeddedFontLst>
    <p:embeddedFont>
      <p:font typeface="Aharoni" panose="02010803020104030203" pitchFamily="2" charset="-79"/>
      <p:bold r:id="rId27"/>
    </p:embeddedFont>
    <p:embeddedFont>
      <p:font typeface="Arim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" panose="020B0604020202020204" charset="0"/>
      <p:bold r:id="rId36"/>
    </p:embeddedFont>
    <p:embeddedFont>
      <p:font typeface="Overlock" panose="020B0604020202020204" charset="0"/>
      <p:regular r:id="rId37"/>
      <p:bold r:id="rId38"/>
      <p:italic r:id="rId39"/>
      <p:boldItalic r:id="rId40"/>
    </p:embeddedFont>
    <p:embeddedFont>
      <p:font typeface="Quattrocento Sans" panose="020B05020500000200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wykpI9poCt3cxYt/fXzqNZ2dF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3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2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En el modo Presentación con diapositivas, seleccione las flechas para visitar los vínculos.</a:t>
            </a:r>
            <a:endParaRPr/>
          </a:p>
        </p:txBody>
      </p:sp>
      <p:sp>
        <p:nvSpPr>
          <p:cNvPr id="495" name="Google Shape;495;p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0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0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0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0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0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0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0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0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0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0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0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0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0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0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0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0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0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0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0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0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0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0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0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0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0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0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0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0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0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0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0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0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0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>
  <p:cSld name="Título y contenid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43" name="Google Shape;143;p47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p47"/>
          <p:cNvSpPr txBox="1"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Quattrocento Sans"/>
              <a:buNone/>
              <a:defRPr sz="2800">
                <a:solidFill>
                  <a:srgbClr val="3A383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Quattrocento Sans"/>
              <a:buNone/>
              <a:defRPr sz="1200"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 sz="1200"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7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7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7"/>
          <p:cNvSpPr txBox="1">
            <a:spLocks noGrp="1"/>
          </p:cNvSpPr>
          <p:nvPr>
            <p:ph type="sldNum" idx="12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6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6"/>
          <p:cNvSpPr/>
          <p:nvPr/>
        </p:nvSpPr>
        <p:spPr>
          <a:xfrm>
            <a:off x="393701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6"/>
          <p:cNvSpPr/>
          <p:nvPr/>
        </p:nvSpPr>
        <p:spPr>
          <a:xfrm>
            <a:off x="770733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6"/>
          <p:cNvSpPr/>
          <p:nvPr/>
        </p:nvSpPr>
        <p:spPr>
          <a:xfrm rot="10800000">
            <a:off x="2597610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6"/>
          <p:cNvSpPr/>
          <p:nvPr/>
        </p:nvSpPr>
        <p:spPr>
          <a:xfrm rot="10800000">
            <a:off x="2971778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6"/>
          <p:cNvSpPr/>
          <p:nvPr/>
        </p:nvSpPr>
        <p:spPr>
          <a:xfrm>
            <a:off x="4798777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6"/>
          <p:cNvSpPr/>
          <p:nvPr/>
        </p:nvSpPr>
        <p:spPr>
          <a:xfrm>
            <a:off x="5175809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6"/>
          <p:cNvSpPr/>
          <p:nvPr/>
        </p:nvSpPr>
        <p:spPr>
          <a:xfrm rot="10800000">
            <a:off x="7002686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6"/>
          <p:cNvSpPr/>
          <p:nvPr/>
        </p:nvSpPr>
        <p:spPr>
          <a:xfrm rot="10800000">
            <a:off x="7376854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6"/>
          <p:cNvSpPr/>
          <p:nvPr/>
        </p:nvSpPr>
        <p:spPr>
          <a:xfrm>
            <a:off x="9203853" y="2555644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6"/>
          <p:cNvSpPr/>
          <p:nvPr/>
        </p:nvSpPr>
        <p:spPr>
          <a:xfrm>
            <a:off x="9580885" y="2921000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6"/>
          <p:cNvSpPr/>
          <p:nvPr/>
        </p:nvSpPr>
        <p:spPr>
          <a:xfrm rot="10800000">
            <a:off x="11407763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6"/>
          <p:cNvSpPr/>
          <p:nvPr/>
        </p:nvSpPr>
        <p:spPr>
          <a:xfrm rot="10800000">
            <a:off x="1178193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6"/>
          <p:cNvSpPr/>
          <p:nvPr/>
        </p:nvSpPr>
        <p:spPr>
          <a:xfrm rot="10800000">
            <a:off x="-1807468" y="2555686"/>
            <a:ext cx="2578200" cy="27135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6"/>
          <p:cNvSpPr/>
          <p:nvPr/>
        </p:nvSpPr>
        <p:spPr>
          <a:xfrm rot="10800000">
            <a:off x="-1433300" y="2998904"/>
            <a:ext cx="1827000" cy="1827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6"/>
          <p:cNvSpPr/>
          <p:nvPr/>
        </p:nvSpPr>
        <p:spPr>
          <a:xfrm rot="10800000">
            <a:off x="892208" y="3042476"/>
            <a:ext cx="1584000" cy="15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6"/>
          <p:cNvSpPr/>
          <p:nvPr/>
        </p:nvSpPr>
        <p:spPr>
          <a:xfrm rot="10800000">
            <a:off x="1008387" y="316410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6"/>
          <p:cNvSpPr/>
          <p:nvPr/>
        </p:nvSpPr>
        <p:spPr>
          <a:xfrm rot="10800000">
            <a:off x="3093275" y="3120402"/>
            <a:ext cx="1584000" cy="15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/>
          <p:nvPr/>
        </p:nvSpPr>
        <p:spPr>
          <a:xfrm rot="10800000">
            <a:off x="5303987" y="3037741"/>
            <a:ext cx="1584000" cy="15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6"/>
          <p:cNvSpPr/>
          <p:nvPr/>
        </p:nvSpPr>
        <p:spPr>
          <a:xfrm rot="10800000">
            <a:off x="7505052" y="3120402"/>
            <a:ext cx="1584000" cy="15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6"/>
          <p:cNvSpPr/>
          <p:nvPr/>
        </p:nvSpPr>
        <p:spPr>
          <a:xfrm rot="10800000">
            <a:off x="9695660" y="3037741"/>
            <a:ext cx="1584000" cy="15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6"/>
          <p:cNvSpPr/>
          <p:nvPr/>
        </p:nvSpPr>
        <p:spPr>
          <a:xfrm rot="10800000">
            <a:off x="3219639" y="3246767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6"/>
          <p:cNvSpPr/>
          <p:nvPr/>
        </p:nvSpPr>
        <p:spPr>
          <a:xfrm rot="10800000">
            <a:off x="5423651" y="3164105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6"/>
          <p:cNvSpPr/>
          <p:nvPr/>
        </p:nvSpPr>
        <p:spPr>
          <a:xfrm rot="10800000">
            <a:off x="7631227" y="3246766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6"/>
          <p:cNvSpPr/>
          <p:nvPr/>
        </p:nvSpPr>
        <p:spPr>
          <a:xfrm rot="10800000">
            <a:off x="9819508" y="3164104"/>
            <a:ext cx="1331400" cy="1331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6"/>
          <p:cNvSpPr/>
          <p:nvPr/>
        </p:nvSpPr>
        <p:spPr>
          <a:xfrm>
            <a:off x="1623709" y="4583449"/>
            <a:ext cx="120900" cy="57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6"/>
          <p:cNvSpPr/>
          <p:nvPr/>
        </p:nvSpPr>
        <p:spPr>
          <a:xfrm>
            <a:off x="3824774" y="2548369"/>
            <a:ext cx="120900" cy="57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6"/>
          <p:cNvSpPr/>
          <p:nvPr/>
        </p:nvSpPr>
        <p:spPr>
          <a:xfrm>
            <a:off x="6035487" y="4621738"/>
            <a:ext cx="120900" cy="57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6"/>
          <p:cNvSpPr/>
          <p:nvPr/>
        </p:nvSpPr>
        <p:spPr>
          <a:xfrm>
            <a:off x="8229853" y="2555644"/>
            <a:ext cx="120900" cy="57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6"/>
          <p:cNvSpPr/>
          <p:nvPr/>
        </p:nvSpPr>
        <p:spPr>
          <a:xfrm>
            <a:off x="10427162" y="4621738"/>
            <a:ext cx="120900" cy="57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5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46"/>
          <p:cNvSpPr/>
          <p:nvPr/>
        </p:nvSpPr>
        <p:spPr>
          <a:xfrm rot="10800000">
            <a:off x="1526326" y="5120343"/>
            <a:ext cx="312900" cy="31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46"/>
          <p:cNvSpPr/>
          <p:nvPr/>
        </p:nvSpPr>
        <p:spPr>
          <a:xfrm rot="10800000">
            <a:off x="3728862" y="2381358"/>
            <a:ext cx="312900" cy="31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6"/>
          <p:cNvSpPr/>
          <p:nvPr/>
        </p:nvSpPr>
        <p:spPr>
          <a:xfrm rot="10800000">
            <a:off x="5931402" y="5112762"/>
            <a:ext cx="312900" cy="312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6"/>
          <p:cNvSpPr/>
          <p:nvPr/>
        </p:nvSpPr>
        <p:spPr>
          <a:xfrm rot="10800000">
            <a:off x="8133938" y="2374408"/>
            <a:ext cx="312900" cy="31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6"/>
          <p:cNvSpPr/>
          <p:nvPr/>
        </p:nvSpPr>
        <p:spPr>
          <a:xfrm rot="10800000">
            <a:off x="10328731" y="5112762"/>
            <a:ext cx="312900" cy="31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6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6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6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46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46"/>
          <p:cNvSpPr/>
          <p:nvPr/>
        </p:nvSpPr>
        <p:spPr>
          <a:xfrm flipH="1">
            <a:off x="159401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6"/>
          <p:cNvSpPr/>
          <p:nvPr/>
        </p:nvSpPr>
        <p:spPr>
          <a:xfrm flipH="1">
            <a:off x="5996744" y="5185996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6"/>
          <p:cNvSpPr/>
          <p:nvPr/>
        </p:nvSpPr>
        <p:spPr>
          <a:xfrm flipH="1">
            <a:off x="10395496" y="5182452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6"/>
          <p:cNvSpPr/>
          <p:nvPr/>
        </p:nvSpPr>
        <p:spPr>
          <a:xfrm flipH="1">
            <a:off x="3795716" y="2447011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6"/>
          <p:cNvSpPr/>
          <p:nvPr/>
        </p:nvSpPr>
        <p:spPr>
          <a:xfrm flipH="1">
            <a:off x="8199633" y="2439404"/>
            <a:ext cx="181500" cy="181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cxnSp>
        <p:nvCxnSpPr>
          <p:cNvPr id="137" name="Google Shape;137;p25"/>
          <p:cNvCxnSpPr/>
          <p:nvPr/>
        </p:nvCxnSpPr>
        <p:spPr>
          <a:xfrm>
            <a:off x="604434" y="1196392"/>
            <a:ext cx="10983132" cy="0"/>
          </a:xfrm>
          <a:prstGeom prst="straightConnector1">
            <a:avLst/>
          </a:prstGeom>
          <a:noFill/>
          <a:ln w="25400" cap="flat" cmpd="sng">
            <a:solidFill>
              <a:srgbClr val="D2472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24" y="319176"/>
            <a:ext cx="11576650" cy="56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/>
          <p:cNvPicPr preferRelativeResize="0"/>
          <p:nvPr/>
        </p:nvPicPr>
        <p:blipFill rotWithShape="1">
          <a:blip r:embed="rId4">
            <a:alphaModFix/>
          </a:blip>
          <a:srcRect l="5126" r="5549" b="19972"/>
          <a:stretch/>
        </p:blipFill>
        <p:spPr>
          <a:xfrm>
            <a:off x="3429000" y="1162932"/>
            <a:ext cx="5200650" cy="4453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2249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588" y="996343"/>
            <a:ext cx="7600950" cy="52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0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643"/>
            <a:ext cx="12192000" cy="71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033" y="1078549"/>
            <a:ext cx="787373" cy="801732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  <p:sp>
        <p:nvSpPr>
          <p:cNvPr id="352" name="Google Shape;352;p10"/>
          <p:cNvSpPr/>
          <p:nvPr/>
        </p:nvSpPr>
        <p:spPr>
          <a:xfrm>
            <a:off x="0" y="6501215"/>
            <a:ext cx="12192000" cy="356785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0"/>
          <p:cNvSpPr/>
          <p:nvPr/>
        </p:nvSpPr>
        <p:spPr>
          <a:xfrm>
            <a:off x="2905957" y="3626581"/>
            <a:ext cx="60960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8) </a:t>
            </a:r>
            <a:r>
              <a:rPr lang="es-ES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 Descriptiva: 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Detalle de la Compra o contratación, cantidades, </a:t>
            </a:r>
            <a:r>
              <a:rPr lang="es-ES" dirty="0"/>
              <a:t>(</a:t>
            </a: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Longitud mínima de 20 caracteres, máximo 500 caracteres):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Especie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s-ES" dirty="0">
                <a:latin typeface="Times New Roman" panose="02020603050405020304" pitchFamily="18" charset="0"/>
                <a:cs typeface="Calibri" panose="020F0502020204030204" pitchFamily="34" charset="0"/>
              </a:rPr>
              <a:t>Calidad</a:t>
            </a:r>
          </a:p>
          <a:p>
            <a:pPr fontAlgn="base"/>
            <a:r>
              <a:rPr lang="es-ES" dirty="0">
                <a:latin typeface="Times New Roman" panose="02020603050405020304" pitchFamily="18" charset="0"/>
                <a:cs typeface="Calibri" panose="020F0502020204030204" pitchFamily="34" charset="0"/>
              </a:rPr>
              <a:t>Características y especificaciones.</a:t>
            </a:r>
          </a:p>
          <a:p>
            <a:pPr fontAlgn="base"/>
            <a:r>
              <a:rPr lang="es-ES" dirty="0">
                <a:latin typeface="Times New Roman" panose="02020603050405020304" pitchFamily="18" charset="0"/>
                <a:cs typeface="Calibri" panose="020F0502020204030204" pitchFamily="34" charset="0"/>
              </a:rPr>
              <a:t>Motivo y Finalidad.</a:t>
            </a:r>
          </a:p>
          <a:p>
            <a:pPr fontAlgn="base"/>
            <a:r>
              <a:rPr lang="es-ES" dirty="0"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4564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7" y="877162"/>
            <a:ext cx="7477125" cy="5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1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3152"/>
            <a:ext cx="12192000" cy="7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11"/>
          <p:cNvSpPr/>
          <p:nvPr/>
        </p:nvSpPr>
        <p:spPr>
          <a:xfrm>
            <a:off x="7654835" y="1688123"/>
            <a:ext cx="4255812" cy="357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9) Confeccionar la lista de ítems solicitados: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CATÁLOGO DE BIENES Y SERVICIOS: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•</a:t>
            </a:r>
            <a:r>
              <a:rPr lang="es-ES" sz="1400" b="0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Buscar el bien o servicio dentro de la descripción (búsqueda por clase), tipear un bien genérico( con botón enter </a:t>
            </a:r>
            <a:r>
              <a:rPr lang="es-ES">
                <a:solidFill>
                  <a:schemeClr val="dk1"/>
                </a:solidFill>
              </a:rPr>
              <a:t>buscará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coincidencia de la palabra).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Identificar el bien o servicio en la clase/rubro, elegir el botón </a:t>
            </a:r>
            <a:r>
              <a:rPr lang="es-ES" sz="1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Buscar Especificación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donde se desplegará la lista  disponibles para esa clase/rubro.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Seleccionar el bien o Servicio por clase y con la especificación correspondiente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AGREGAR</a:t>
            </a:r>
            <a:r>
              <a:rPr lang="es-ES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6644933" y="2462702"/>
            <a:ext cx="550649" cy="453833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 txBox="1"/>
          <p:nvPr/>
        </p:nvSpPr>
        <p:spPr>
          <a:xfrm>
            <a:off x="636122" y="2759515"/>
            <a:ext cx="1024681" cy="310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PAPEL</a:t>
            </a:r>
            <a:endParaRPr sz="1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1660803" y="2892954"/>
            <a:ext cx="1466850" cy="58430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88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12"/>
          <p:cNvPicPr preferRelativeResize="0"/>
          <p:nvPr/>
        </p:nvPicPr>
        <p:blipFill rotWithShape="1">
          <a:blip r:embed="rId3">
            <a:alphaModFix/>
          </a:blip>
          <a:srcRect l="5350" t="-2350" r="-5349" b="2349"/>
          <a:stretch/>
        </p:blipFill>
        <p:spPr>
          <a:xfrm>
            <a:off x="1562920" y="1014089"/>
            <a:ext cx="7458075" cy="522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7138" y="1443789"/>
            <a:ext cx="3434862" cy="5133203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2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3152"/>
            <a:ext cx="12192000" cy="7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2"/>
          <p:cNvSpPr/>
          <p:nvPr/>
        </p:nvSpPr>
        <p:spPr>
          <a:xfrm>
            <a:off x="0" y="6537412"/>
            <a:ext cx="12192000" cy="32058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2"/>
          <p:cNvSpPr/>
          <p:nvPr/>
        </p:nvSpPr>
        <p:spPr>
          <a:xfrm>
            <a:off x="2280876" y="920725"/>
            <a:ext cx="6249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10) Confeccionada la lista de ítems: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Ingresar las CANTIDADES a adquirir.</a:t>
            </a:r>
            <a:endParaRPr/>
          </a:p>
        </p:txBody>
      </p:sp>
      <p:cxnSp>
        <p:nvCxnSpPr>
          <p:cNvPr id="376" name="Google Shape;376;p12"/>
          <p:cNvCxnSpPr/>
          <p:nvPr/>
        </p:nvCxnSpPr>
        <p:spPr>
          <a:xfrm>
            <a:off x="4529797" y="1443789"/>
            <a:ext cx="27000" cy="292890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77" name="Google Shape;377;p12"/>
          <p:cNvSpPr/>
          <p:nvPr/>
        </p:nvSpPr>
        <p:spPr>
          <a:xfrm rot="-1195487">
            <a:off x="9572074" y="3563587"/>
            <a:ext cx="209570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0" i="1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. </a:t>
            </a:r>
            <a:endParaRPr sz="1500" b="0" i="1" u="none" strike="noStrike" cap="none">
              <a:solidFill>
                <a:srgbClr val="FF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378" name="Google Shape;378;p12"/>
          <p:cNvSpPr/>
          <p:nvPr/>
        </p:nvSpPr>
        <p:spPr>
          <a:xfrm rot="-1102651">
            <a:off x="9613948" y="3016911"/>
            <a:ext cx="183389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1" u="none" strike="noStrike" cap="none">
                <a:solidFill>
                  <a:srgbClr val="FF0000"/>
                </a:solidFill>
                <a:latin typeface="Arimo"/>
                <a:ea typeface="Arimo"/>
                <a:cs typeface="Arimo"/>
                <a:sym typeface="Arimo"/>
              </a:rPr>
              <a:t>En la Solicitud de Gasto el Precio de Referencia es el de la última compra / contratación, realizada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2"/>
          <p:cNvSpPr/>
          <p:nvPr/>
        </p:nvSpPr>
        <p:spPr>
          <a:xfrm>
            <a:off x="5287775" y="1644675"/>
            <a:ext cx="726300" cy="560400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Google Shape;3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0804"/>
            <a:ext cx="12192000" cy="7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3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13"/>
          <p:cNvSpPr txBox="1"/>
          <p:nvPr/>
        </p:nvSpPr>
        <p:spPr>
          <a:xfrm>
            <a:off x="3575489" y="1229748"/>
            <a:ext cx="51013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11) Imprimir.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195F50-8DE3-4FEC-83EE-DF30FA9FA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871" y="1584060"/>
            <a:ext cx="5217481" cy="4730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33">
        <p14:flythrough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4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5" name="Google Shape;3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736"/>
            <a:ext cx="12192000" cy="72169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4"/>
          <p:cNvSpPr/>
          <p:nvPr/>
        </p:nvSpPr>
        <p:spPr>
          <a:xfrm>
            <a:off x="1288875" y="2325248"/>
            <a:ext cx="10074949" cy="297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 El Solicitante ingresa y pone en curso (generar el Alta).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Responsable Administrativo, controlar el Destino que corresponda a su Institución, los bienes o servicios a la necesidad de la misma y aprobar la Solicitud (1er Nivel de Autorización).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 Director/ra del Organismo, controlar que el Destino que corresponda a su Institución, los bienes o servicios a la necesidad de la misma y aprobar la Solicitud de Gasto (2do Nivel de Autorización).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4"/>
          <p:cNvSpPr/>
          <p:nvPr/>
        </p:nvSpPr>
        <p:spPr>
          <a:xfrm>
            <a:off x="782799" y="884109"/>
            <a:ext cx="1108710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 SOLICITUD DEL GASTO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02.SOLICITUD DEL GASTO CONTRATOS TRACTO SUCESIVO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LISTADO DE AUTORIZACIONES</a:t>
            </a: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4"/>
          <p:cNvSpPr/>
          <p:nvPr/>
        </p:nvSpPr>
        <p:spPr>
          <a:xfrm>
            <a:off x="0" y="6516624"/>
            <a:ext cx="12192000" cy="341376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27753">
            <a:off x="8164859" y="1972254"/>
            <a:ext cx="984738" cy="11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1167">
            <a:off x="6939568" y="4327025"/>
            <a:ext cx="861034" cy="102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5052" y="2874776"/>
            <a:ext cx="1002596" cy="119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278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"/>
            <a:ext cx="12192000" cy="711708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15"/>
          <p:cNvSpPr/>
          <p:nvPr/>
        </p:nvSpPr>
        <p:spPr>
          <a:xfrm>
            <a:off x="-1" y="6460068"/>
            <a:ext cx="12192000" cy="397932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5"/>
          <p:cNvSpPr txBox="1"/>
          <p:nvPr/>
        </p:nvSpPr>
        <p:spPr>
          <a:xfrm>
            <a:off x="2262552" y="1633521"/>
            <a:ext cx="79927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Solicitante: Ingresar al SIIF con su Nombre de Usuario y Contraseña.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Seleccionar:  PUESTO correspondiente al Sistema de Compras y Contrataciones.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5"/>
          <p:cNvSpPr txBox="1"/>
          <p:nvPr/>
        </p:nvSpPr>
        <p:spPr>
          <a:xfrm>
            <a:off x="2517786" y="938084"/>
            <a:ext cx="76390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CARGA DE UNA SOLICITUD  DEL GASTO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CONTRATOS DE TRACTO SUCESIVO</a:t>
            </a:r>
            <a:endParaRPr sz="18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32" y="1028852"/>
            <a:ext cx="989556" cy="1026275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  <p:pic>
        <p:nvPicPr>
          <p:cNvPr id="412" name="Google Shape;412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2580" y="2867121"/>
            <a:ext cx="3028571" cy="13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09461" y="2867121"/>
            <a:ext cx="348615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7000" y="2333802"/>
            <a:ext cx="9836350" cy="47411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5"/>
          <p:cNvSpPr/>
          <p:nvPr/>
        </p:nvSpPr>
        <p:spPr>
          <a:xfrm rot="-581066">
            <a:off x="9826561" y="1473894"/>
            <a:ext cx="2079050" cy="122716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846" y="1927067"/>
            <a:ext cx="4501804" cy="4177894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6"/>
          <p:cNvSpPr/>
          <p:nvPr/>
        </p:nvSpPr>
        <p:spPr>
          <a:xfrm>
            <a:off x="2984846" y="972960"/>
            <a:ext cx="722595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Usuario Solicitante: Seleccionar dentro de Sistema de compras y    contrataciones: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01.Solicitud de Gasto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02. Solicitud de Gasto Contratos de tracto Sucesivo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643"/>
            <a:ext cx="12192000" cy="71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302" y="965733"/>
            <a:ext cx="857478" cy="836398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  <p:sp>
        <p:nvSpPr>
          <p:cNvPr id="425" name="Google Shape;425;p16"/>
          <p:cNvSpPr/>
          <p:nvPr/>
        </p:nvSpPr>
        <p:spPr>
          <a:xfrm>
            <a:off x="0" y="6505156"/>
            <a:ext cx="12192000" cy="356785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6"/>
          <p:cNvSpPr/>
          <p:nvPr/>
        </p:nvSpPr>
        <p:spPr>
          <a:xfrm>
            <a:off x="6953250" y="1674107"/>
            <a:ext cx="1378226" cy="1453406"/>
          </a:xfrm>
          <a:prstGeom prst="leftUpArrow">
            <a:avLst/>
          </a:prstGeom>
          <a:solidFill>
            <a:srgbClr val="C00000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100" y="1651577"/>
            <a:ext cx="6055848" cy="444257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7"/>
          <p:cNvSpPr/>
          <p:nvPr/>
        </p:nvSpPr>
        <p:spPr>
          <a:xfrm>
            <a:off x="0" y="6515712"/>
            <a:ext cx="12192000" cy="356785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643"/>
            <a:ext cx="12192000" cy="711708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17"/>
          <p:cNvSpPr/>
          <p:nvPr/>
        </p:nvSpPr>
        <p:spPr>
          <a:xfrm>
            <a:off x="1634528" y="1028493"/>
            <a:ext cx="25992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Presionar botón: ALTA.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7"/>
          <p:cNvSpPr/>
          <p:nvPr/>
        </p:nvSpPr>
        <p:spPr>
          <a:xfrm>
            <a:off x="6659541" y="934858"/>
            <a:ext cx="528481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Descripción: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Titulo de la S. de Gasto, referenciar breve detalle de la compra / contratación, e indicar sigla del Organismo.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7"/>
          <p:cNvSpPr txBox="1"/>
          <p:nvPr/>
        </p:nvSpPr>
        <p:spPr>
          <a:xfrm>
            <a:off x="7616188" y="2774135"/>
            <a:ext cx="300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17"/>
          <p:cNvCxnSpPr/>
          <p:nvPr/>
        </p:nvCxnSpPr>
        <p:spPr>
          <a:xfrm>
            <a:off x="8454683" y="1336270"/>
            <a:ext cx="41617" cy="1437865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39" name="Google Shape;439;p17"/>
          <p:cNvSpPr txBox="1"/>
          <p:nvPr/>
        </p:nvSpPr>
        <p:spPr>
          <a:xfrm>
            <a:off x="6618557" y="3165158"/>
            <a:ext cx="536677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</a:t>
            </a:r>
            <a:r>
              <a:rPr lang="es-E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Despliega  los  Destinos de un Organigrama, seleccionar Unidad Orgánica de destino final de los ítems a agregar.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7"/>
          <p:cNvSpPr txBox="1"/>
          <p:nvPr/>
        </p:nvSpPr>
        <p:spPr>
          <a:xfrm>
            <a:off x="6512668" y="4549395"/>
            <a:ext cx="54625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7) </a:t>
            </a:r>
            <a:r>
              <a:rPr lang="es-E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Normal:</a:t>
            </a: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cuando la compra de bs. o contratación del servicio tiene como destino  consumo de la Institución.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E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 en Especie:</a:t>
            </a: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la compra de bien/s el destino es  transferirlo a tercero, donación.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1" name="Google Shape;44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661" y="1651577"/>
            <a:ext cx="5709822" cy="4442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7"/>
          <p:cNvSpPr/>
          <p:nvPr/>
        </p:nvSpPr>
        <p:spPr>
          <a:xfrm>
            <a:off x="11667347" y="3229273"/>
            <a:ext cx="307884" cy="35051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7"/>
          <p:cNvSpPr/>
          <p:nvPr/>
        </p:nvSpPr>
        <p:spPr>
          <a:xfrm>
            <a:off x="4041748" y="2142496"/>
            <a:ext cx="410982" cy="42842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7"/>
          <p:cNvSpPr/>
          <p:nvPr/>
        </p:nvSpPr>
        <p:spPr>
          <a:xfrm>
            <a:off x="6094259" y="3752136"/>
            <a:ext cx="418409" cy="122944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E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8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0" name="Google Shape;45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643"/>
            <a:ext cx="12192000" cy="71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033" y="1078549"/>
            <a:ext cx="787373" cy="801732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176"/>
              </a:srgbClr>
            </a:outerShdw>
          </a:effectLst>
        </p:spPr>
      </p:pic>
      <p:sp>
        <p:nvSpPr>
          <p:cNvPr id="452" name="Google Shape;452;p18"/>
          <p:cNvSpPr/>
          <p:nvPr/>
        </p:nvSpPr>
        <p:spPr>
          <a:xfrm>
            <a:off x="0" y="6501215"/>
            <a:ext cx="12192000" cy="356785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94358" y="853644"/>
            <a:ext cx="7849791" cy="548738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18"/>
          <p:cNvSpPr/>
          <p:nvPr/>
        </p:nvSpPr>
        <p:spPr>
          <a:xfrm>
            <a:off x="3371253" y="3871684"/>
            <a:ext cx="6096000" cy="245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 fontAlgn="base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E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8) </a:t>
            </a:r>
            <a:r>
              <a:rPr lang="es-ES" sz="14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Nota Descriptiva</a:t>
            </a:r>
            <a:r>
              <a:rPr lang="es-ES" dirty="0"/>
              <a:t>: Tipear detalle de la Compra o contratación(Longitud Mínima de 20 caracteres y máximo 500 caracteres). A demás completar los campos, en caso de un servicio periódico, mensual y continuo, de: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ES" dirty="0"/>
              <a:t> Fecha de inicio estimada.</a:t>
            </a:r>
          </a:p>
          <a:p>
            <a:pPr marL="342900" lvl="0" indent="-342900" algn="just" fontAlgn="base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s-ES" dirty="0"/>
              <a:t> Duración en meses (duración del Contrato).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/>
              <a:t> 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2877421" y="2856501"/>
            <a:ext cx="781878" cy="238539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8"/>
          <p:cNvSpPr/>
          <p:nvPr/>
        </p:nvSpPr>
        <p:spPr>
          <a:xfrm>
            <a:off x="4042362" y="2807134"/>
            <a:ext cx="293822" cy="287906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advTm="1051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Google Shape;46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3152"/>
            <a:ext cx="12192000" cy="7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19"/>
          <p:cNvSpPr/>
          <p:nvPr/>
        </p:nvSpPr>
        <p:spPr>
          <a:xfrm>
            <a:off x="7654835" y="1688123"/>
            <a:ext cx="4255812" cy="456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9) Confeccionar la lista de ítems solicitados: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CATÁLOGO DE BIENES Y SERVICIOS: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•</a:t>
            </a:r>
            <a:r>
              <a:rPr lang="es-ES" sz="1400" b="0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Buscar el bien o servicio dentro de la descripción (tipear denominación por rubro/clase) tipear un bien genérico (con botón enter buscara la coincidencia de la palabra).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Identificar el bien o servicio en la clase/rubro, elegir el botón Buscar Especificación, donde se desplegará la lista  disponibles para esa clase/rubro.</a:t>
            </a:r>
            <a:endParaRPr/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 Check box de ítems periódico se encuentra seleccionado por defecto (si el ítems a agregar no es mensualizados destilarlo).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Seleccionar el bien o Servicio por clase y con la especificación correspondiente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s-ES" sz="14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AGREGAR</a:t>
            </a:r>
            <a:r>
              <a:rPr lang="es-ES" sz="1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9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9110" y="1042037"/>
            <a:ext cx="7425725" cy="52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19"/>
          <p:cNvSpPr/>
          <p:nvPr/>
        </p:nvSpPr>
        <p:spPr>
          <a:xfrm>
            <a:off x="6478797" y="2563462"/>
            <a:ext cx="600891" cy="392104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9"/>
          <p:cNvSpPr/>
          <p:nvPr/>
        </p:nvSpPr>
        <p:spPr>
          <a:xfrm>
            <a:off x="5226467" y="2579776"/>
            <a:ext cx="600891" cy="392104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9"/>
          <p:cNvSpPr txBox="1"/>
          <p:nvPr/>
        </p:nvSpPr>
        <p:spPr>
          <a:xfrm>
            <a:off x="848140" y="2955566"/>
            <a:ext cx="100716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Limpieza</a:t>
            </a:r>
            <a:endParaRPr sz="1400" b="1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9"/>
          <p:cNvSpPr/>
          <p:nvPr/>
        </p:nvSpPr>
        <p:spPr>
          <a:xfrm>
            <a:off x="1855306" y="3147296"/>
            <a:ext cx="1384284" cy="392104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 txBox="1">
            <a:spLocks noGrp="1"/>
          </p:cNvSpPr>
          <p:nvPr>
            <p:ph type="subTitle" idx="4294967295"/>
          </p:nvPr>
        </p:nvSpPr>
        <p:spPr>
          <a:xfrm>
            <a:off x="1002744" y="1477109"/>
            <a:ext cx="10757847" cy="192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r>
              <a:rPr lang="es-ES" sz="28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lang="es-ES" sz="2800" b="1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RÉGIMEN GENERAL </a:t>
            </a:r>
            <a:r>
              <a:rPr lang="es-ES" sz="2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CONTRATACIONES</a:t>
            </a:r>
            <a:endParaRPr sz="2800" b="1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250167" y="6217920"/>
            <a:ext cx="11688791" cy="381284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166" y="231019"/>
            <a:ext cx="11688791" cy="8381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"/>
          <p:cNvSpPr/>
          <p:nvPr/>
        </p:nvSpPr>
        <p:spPr>
          <a:xfrm>
            <a:off x="1002744" y="5083535"/>
            <a:ext cx="10757847" cy="4153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UNIDAD IV- IMPLEMENTACIÓN DEL SISTEMA DE COMPRAS Y CONT. EN SIIF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4399722" y="5650727"/>
            <a:ext cx="7360869" cy="4153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72000" tIns="45700" rIns="72000" bIns="45700" anchor="ctr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rgbClr val="DD462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                                                        01. SOLICITUD DEL GASTO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 advTm="2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0443" y="1633751"/>
            <a:ext cx="7651656" cy="49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0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3152"/>
            <a:ext cx="12192000" cy="78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0"/>
          <p:cNvSpPr/>
          <p:nvPr/>
        </p:nvSpPr>
        <p:spPr>
          <a:xfrm>
            <a:off x="0" y="6537412"/>
            <a:ext cx="12192000" cy="32058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0"/>
          <p:cNvSpPr/>
          <p:nvPr/>
        </p:nvSpPr>
        <p:spPr>
          <a:xfrm>
            <a:off x="2372139" y="900546"/>
            <a:ext cx="742121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10) Confeccionada la lista de ítems: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CANTIDADES a contratar, por defecto corresponde al numero que se coloco en duración de meses en Solapa Datos Generales y ser un ítems periódico.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710" y="1054369"/>
            <a:ext cx="2830003" cy="52821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Google Shape;480;p20"/>
          <p:cNvCxnSpPr/>
          <p:nvPr/>
        </p:nvCxnSpPr>
        <p:spPr>
          <a:xfrm>
            <a:off x="8438606" y="1639210"/>
            <a:ext cx="1227908" cy="3128733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6053" y="1377012"/>
            <a:ext cx="7439025" cy="53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21"/>
          <p:cNvSpPr/>
          <p:nvPr/>
        </p:nvSpPr>
        <p:spPr>
          <a:xfrm>
            <a:off x="7920275" y="2881745"/>
            <a:ext cx="955870" cy="701964"/>
          </a:xfrm>
          <a:prstGeom prst="ellipse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1"/>
          <p:cNvSpPr/>
          <p:nvPr/>
        </p:nvSpPr>
        <p:spPr>
          <a:xfrm rot="5400000">
            <a:off x="5736000" y="-5872379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794663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21"/>
          <p:cNvSpPr txBox="1"/>
          <p:nvPr/>
        </p:nvSpPr>
        <p:spPr>
          <a:xfrm rot="871524">
            <a:off x="10744601" y="2418168"/>
            <a:ext cx="1051224" cy="954107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¿Cómo anular una S.G. aprobada?</a:t>
            </a:r>
            <a:endParaRPr/>
          </a:p>
        </p:txBody>
      </p:sp>
      <p:sp>
        <p:nvSpPr>
          <p:cNvPr id="490" name="Google Shape;490;p21"/>
          <p:cNvSpPr txBox="1"/>
          <p:nvPr/>
        </p:nvSpPr>
        <p:spPr>
          <a:xfrm>
            <a:off x="2241422" y="3683079"/>
            <a:ext cx="7128285" cy="892552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Anulada cambia de estado a S.G. “SIN CURSO”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98500" y="3488856"/>
            <a:ext cx="140017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3F24BEA-CFF0-482B-979A-B658BB79EE71}"/>
              </a:ext>
            </a:extLst>
          </p:cNvPr>
          <p:cNvSpPr txBox="1"/>
          <p:nvPr/>
        </p:nvSpPr>
        <p:spPr>
          <a:xfrm>
            <a:off x="9642764" y="1119192"/>
            <a:ext cx="2255911" cy="738664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buNone/>
              <a:defRPr>
                <a:solidFill>
                  <a:schemeClr val="lt1"/>
                </a:solidFill>
              </a:defRPr>
            </a:lvl1pPr>
          </a:lstStyle>
          <a:p>
            <a:r>
              <a:rPr lang="es-ES" dirty="0"/>
              <a:t>El usuario del 2do Nivel de Autorización tiene Botón </a:t>
            </a:r>
            <a:r>
              <a:rPr lang="es-ES"/>
              <a:t>de Anular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204" y="1033299"/>
            <a:ext cx="1646835" cy="1832681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000"/>
              </a:srgbClr>
            </a:outerShdw>
          </a:effectLst>
        </p:spPr>
      </p:pic>
      <p:pic>
        <p:nvPicPr>
          <p:cNvPr id="498" name="Google Shape;49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1229" y="1765091"/>
            <a:ext cx="66675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22"/>
          <p:cNvSpPr/>
          <p:nvPr/>
        </p:nvSpPr>
        <p:spPr>
          <a:xfrm rot="5400000">
            <a:off x="5858998" y="-5995377"/>
            <a:ext cx="474004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Google Shape;50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8316"/>
            <a:ext cx="12192000" cy="78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689317" y="887987"/>
            <a:ext cx="11296357" cy="561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5 º DE LA LEY 2000- A:</a:t>
            </a: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“Órganos del Sistema de contrataciones”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 de Oficina Central de Contrataciones de la Provincia (OCC), Órgano Rector.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Las Unidades Operativas de contrataciones (UOC) funcionan en cada organismo del Sector Público Provincial No Financiero, tienen a su cargo la gestión de contrataciones.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UOC mantienen una relación TÉCNICO-FUCIONAL con el ÓRGANO RECTOR.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DECRETO REGLAMENTARIO Nº 0004 DE  LA LEY 2000- A:</a:t>
            </a: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1º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.- 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“PROCEDIMIENTO. Toda Contratación se inicia a través de pedidos recibidos por las Unidades Operativas Contrataciones…”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4º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.- 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SOLICITUD DE GASTO. La Unidad Operativa de Contrataciones del organismo contratante debe verificar el cumplimiento de los requisitos obligatorios de una solicitud. (Considerar los requisitos opcionales).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8048"/>
            <a:ext cx="12192000" cy="77993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"/>
          <p:cNvSpPr/>
          <p:nvPr/>
        </p:nvSpPr>
        <p:spPr>
          <a:xfrm>
            <a:off x="0" y="6505046"/>
            <a:ext cx="12192000" cy="385789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86">
        <p:split orient="vert"/>
      </p:transition>
    </mc:Choice>
    <mc:Fallback xmlns="">
      <p:transition spd="slow" advTm="1748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 txBox="1"/>
          <p:nvPr/>
        </p:nvSpPr>
        <p:spPr>
          <a:xfrm>
            <a:off x="853105" y="1756184"/>
            <a:ext cx="11020027" cy="3530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SOLICITUD DE GASTO SE INICIA EN CADA ORGANISMO SOLICITANTE, POR LO QUE CADA BIEN O SERVICIO A ADQUIRIR O CONTRATAR DEBE ESTAR CONTEMPLADO EN EL PLAN ANUAL CONTRATACIONES y EN EL PRESUPUESTO DE GASTO DE SU ESTRUCTURA </a:t>
            </a:r>
            <a:r>
              <a:rPr lang="es-ES" sz="2400" b="1">
                <a:solidFill>
                  <a:schemeClr val="dk1"/>
                </a:solidFill>
              </a:rPr>
              <a:t>PROGRAMÁTICA</a:t>
            </a: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999"/>
            <a:ext cx="12192000" cy="79446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"/>
          <p:cNvSpPr/>
          <p:nvPr/>
        </p:nvSpPr>
        <p:spPr>
          <a:xfrm>
            <a:off x="0" y="6531430"/>
            <a:ext cx="12192000" cy="351378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 advTm="104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"/>
          <p:cNvSpPr/>
          <p:nvPr/>
        </p:nvSpPr>
        <p:spPr>
          <a:xfrm>
            <a:off x="4429496" y="6524113"/>
            <a:ext cx="263632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299"/>
            <a:ext cx="12192000" cy="6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"/>
          <p:cNvSpPr/>
          <p:nvPr/>
        </p:nvSpPr>
        <p:spPr>
          <a:xfrm>
            <a:off x="-1730328" y="1241724"/>
            <a:ext cx="9014251" cy="455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r>
              <a:rPr lang="es-ES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01. Solicitud de Gasto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Solicitud del Gasto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Solicitud de Gasto Contratos de Tracto Sucesivo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02. Agrupación Reserva de Crédito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Agrupación / Reserva de Crédito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Agrupación / Reserva de Crédito Contratos Tracto Sucesivo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03. Gestión de Compras Express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04. Gestión de Compras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01. Gestión de Compras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02. Cotizaciones de Proveedores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03. Gestión de Compras -  Pre- Adjudicación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04. Gestión de Compras- Adjudicación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05. Agenda de Participantes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05. Anticipos y Garantías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Anticipo Financiero de gestiones de compra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Ingreso de Garantías para gestiones de compras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06. Gestión de Contenidos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/>
          </a:p>
        </p:txBody>
      </p:sp>
      <p:sp>
        <p:nvSpPr>
          <p:cNvPr id="289" name="Google Shape;289;p5"/>
          <p:cNvSpPr/>
          <p:nvPr/>
        </p:nvSpPr>
        <p:spPr>
          <a:xfrm>
            <a:off x="0" y="6527106"/>
            <a:ext cx="12192000" cy="356771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5"/>
          <p:cNvSpPr txBox="1"/>
          <p:nvPr/>
        </p:nvSpPr>
        <p:spPr>
          <a:xfrm>
            <a:off x="2110153" y="689324"/>
            <a:ext cx="7751297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SISTEMA INTEGRADO DE INFORMACIÓN FINANCIERA   (SIIF)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MODULOS QUE INTEGRAN EL SISTEMA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3277" y="1392702"/>
            <a:ext cx="5126182" cy="4148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736"/>
            <a:ext cx="12192000" cy="72169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6"/>
          <p:cNvSpPr/>
          <p:nvPr/>
        </p:nvSpPr>
        <p:spPr>
          <a:xfrm>
            <a:off x="1288875" y="2325248"/>
            <a:ext cx="10074949" cy="297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 El Solicitante ingresa y pone en curso (generar el Alta).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Responsable Administrativo, controlar el Destino que corresponda a su Institución, los bienes o servicios a la necesidad de la misma y aprobar la Solicitud (1er Nivel de Autorización).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 El Director/ra del Organismo, controlar que el Destino que corresponda a su Institución, los bienes o servicios a la necesidad de la misma y aprobar la Solicitud de Gasto (2do Nivel de Autorización).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"/>
          <p:cNvSpPr/>
          <p:nvPr/>
        </p:nvSpPr>
        <p:spPr>
          <a:xfrm>
            <a:off x="2879572" y="821855"/>
            <a:ext cx="662850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 SOLICITUD DEL GASTO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01.SOLICITUD DEL GASTO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LISTADO DE AUTORIZACIONES</a:t>
            </a: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0" y="6516624"/>
            <a:ext cx="12192000" cy="341376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27753">
            <a:off x="8164859" y="1972254"/>
            <a:ext cx="984738" cy="11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41167">
            <a:off x="6939568" y="4327025"/>
            <a:ext cx="861034" cy="102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5052" y="2874776"/>
            <a:ext cx="1002596" cy="119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402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20"/>
            <a:ext cx="12192000" cy="71170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7"/>
          <p:cNvSpPr/>
          <p:nvPr/>
        </p:nvSpPr>
        <p:spPr>
          <a:xfrm>
            <a:off x="-1" y="6460068"/>
            <a:ext cx="12192000" cy="397932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 txBox="1"/>
          <p:nvPr/>
        </p:nvSpPr>
        <p:spPr>
          <a:xfrm>
            <a:off x="2164075" y="1417273"/>
            <a:ext cx="799279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1) Solicitante: Ingresar al SIIF con su Nombre de Usuario y Contraseña.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Seleccionar:  PUESTO correspondiente al Sistema de Compras y Contrataciones.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7"/>
          <p:cNvSpPr txBox="1"/>
          <p:nvPr/>
        </p:nvSpPr>
        <p:spPr>
          <a:xfrm>
            <a:off x="1276350" y="937015"/>
            <a:ext cx="9525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CARGA DE UNA SOLICITUD  DEL GASTO</a:t>
            </a:r>
            <a:endParaRPr/>
          </a:p>
        </p:txBody>
      </p:sp>
      <p:pic>
        <p:nvPicPr>
          <p:cNvPr id="313" name="Google Shape;3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570" y="2266299"/>
            <a:ext cx="3028571" cy="13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4073" y="2310526"/>
            <a:ext cx="6796142" cy="377950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7"/>
          <p:cNvSpPr/>
          <p:nvPr/>
        </p:nvSpPr>
        <p:spPr>
          <a:xfrm rot="-1329306">
            <a:off x="9764738" y="1189249"/>
            <a:ext cx="1588161" cy="1279281"/>
          </a:xfrm>
          <a:prstGeom prst="curvedLeftArrow">
            <a:avLst>
              <a:gd name="adj1" fmla="val 18582"/>
              <a:gd name="adj2" fmla="val 50000"/>
              <a:gd name="adj3" fmla="val 68053"/>
            </a:avLst>
          </a:prstGeom>
          <a:solidFill>
            <a:srgbClr val="C000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747F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"/>
          <p:cNvSpPr/>
          <p:nvPr/>
        </p:nvSpPr>
        <p:spPr>
          <a:xfrm>
            <a:off x="2726620" y="930523"/>
            <a:ext cx="78461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3) Usuario Solicitante: Seleccionar dentro de Sistema de compras y contrataciones: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01.Solicitud de Gasto.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8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3643"/>
            <a:ext cx="12192000" cy="71170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8"/>
          <p:cNvSpPr/>
          <p:nvPr/>
        </p:nvSpPr>
        <p:spPr>
          <a:xfrm>
            <a:off x="0" y="6505156"/>
            <a:ext cx="12192000" cy="356785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6111" y="1498842"/>
            <a:ext cx="8333809" cy="435282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/>
          <p:nvPr/>
        </p:nvSpPr>
        <p:spPr>
          <a:xfrm>
            <a:off x="5268937" y="1584015"/>
            <a:ext cx="1654126" cy="2658119"/>
          </a:xfrm>
          <a:prstGeom prst="leftUpArrow">
            <a:avLst/>
          </a:prstGeom>
          <a:solidFill>
            <a:srgbClr val="C00000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7100" y="1651577"/>
            <a:ext cx="6055848" cy="444257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9"/>
          <p:cNvSpPr/>
          <p:nvPr/>
        </p:nvSpPr>
        <p:spPr>
          <a:xfrm>
            <a:off x="0" y="6515712"/>
            <a:ext cx="12192000" cy="356785"/>
          </a:xfrm>
          <a:prstGeom prst="rect">
            <a:avLst/>
          </a:prstGeom>
          <a:solidFill>
            <a:srgbClr val="92392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www.compraspublicas.sanjuan.gob.a</a:t>
            </a:r>
            <a:r>
              <a:rPr lang="es-ES" sz="1400" b="0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"/>
          <p:cNvSpPr/>
          <p:nvPr/>
        </p:nvSpPr>
        <p:spPr>
          <a:xfrm rot="5400000">
            <a:off x="5736000" y="-5736000"/>
            <a:ext cx="720000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3643"/>
            <a:ext cx="12192000" cy="71170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"/>
          <p:cNvSpPr/>
          <p:nvPr/>
        </p:nvSpPr>
        <p:spPr>
          <a:xfrm>
            <a:off x="1634528" y="1028493"/>
            <a:ext cx="25992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4) Presionar botón: ALTA.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6659541" y="934858"/>
            <a:ext cx="528481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5)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4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Descripción: </a:t>
            </a: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Titulo de la S. de Gasto, referenciar breve detalle de la compra / contratación, e indicar sigla del Organismo.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7616188" y="2774135"/>
            <a:ext cx="30005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7" name="Google Shape;337;p9"/>
          <p:cNvCxnSpPr/>
          <p:nvPr/>
        </p:nvCxnSpPr>
        <p:spPr>
          <a:xfrm>
            <a:off x="8454683" y="1336270"/>
            <a:ext cx="41617" cy="1437865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38" name="Google Shape;338;p9"/>
          <p:cNvSpPr txBox="1"/>
          <p:nvPr/>
        </p:nvSpPr>
        <p:spPr>
          <a:xfrm>
            <a:off x="6618557" y="3165158"/>
            <a:ext cx="5366778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6) </a:t>
            </a:r>
            <a:r>
              <a:rPr lang="es-E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Despliega  los  Destinos de un Organigrama, seleccionar Unidad Orgánica de destino final de los ítems que se van agregar.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6512668" y="4549395"/>
            <a:ext cx="54625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7) </a:t>
            </a:r>
            <a:r>
              <a:rPr lang="es-E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Normal:</a:t>
            </a: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cuando la compra de bs. o contratación del servicio tiene como destino  consumo de la Institución.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s-ES" sz="11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 en Especie:</a:t>
            </a:r>
            <a:r>
              <a:rPr lang="es-ES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cuando la compra de bien/s el destino es  transferirlo a tercero, donación.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661" y="1651577"/>
            <a:ext cx="5709822" cy="444257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9"/>
          <p:cNvSpPr/>
          <p:nvPr/>
        </p:nvSpPr>
        <p:spPr>
          <a:xfrm>
            <a:off x="11667347" y="3229273"/>
            <a:ext cx="307884" cy="35051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4041748" y="2142496"/>
            <a:ext cx="410982" cy="42842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6094259" y="3752136"/>
            <a:ext cx="418409" cy="122944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C00000"/>
          </a:solidFill>
          <a:ln w="25400" cap="flat" cmpd="sng">
            <a:solidFill>
              <a:srgbClr val="E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comeDoc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1477</Words>
  <Application>Microsoft Office PowerPoint</Application>
  <PresentationFormat>Panorámica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Franklin Gothic</vt:lpstr>
      <vt:lpstr>Times New Roman</vt:lpstr>
      <vt:lpstr>Arimo</vt:lpstr>
      <vt:lpstr>Quattrocento Sans</vt:lpstr>
      <vt:lpstr>Calibri</vt:lpstr>
      <vt:lpstr>Overlock</vt:lpstr>
      <vt:lpstr>Symbol</vt:lpstr>
      <vt:lpstr>Aharoni</vt:lpstr>
      <vt:lpstr>Arial</vt:lpstr>
      <vt:lpstr>Tema de Office</vt:lpstr>
      <vt:lpstr>WelcomeDoc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Corina</dc:creator>
  <cp:lastModifiedBy>Usuario</cp:lastModifiedBy>
  <cp:revision>7</cp:revision>
  <dcterms:modified xsi:type="dcterms:W3CDTF">2022-04-19T14:14:33Z</dcterms:modified>
</cp:coreProperties>
</file>